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Override PartName="/ppt/media/image4.jpeg" ContentType="image/jpeg"/>
  <Override PartName="/ppt/notesSlides/notesSlide1.xml" ContentType="application/vnd.openxmlformats-officedocument.presentationml.notesSlide+xml"/>
  <Override PartName="/ppt/media/image5.jpeg" ContentType="image/jpeg"/>
  <Override PartName="/ppt/media/image6.jpeg" ContentType="image/jpeg"/>
  <Override PartName="/ppt/media/image7.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s>

</file>

<file path=ppt/media/image1.jpeg>
</file>

<file path=ppt/media/image1.png>
</file>

<file path=ppt/media/image2.jpeg>
</file>

<file path=ppt/media/image2.png>
</file>

<file path=ppt/media/image3.jpeg>
</file>

<file path=ppt/media/image3.png>
</file>

<file path=ppt/media/image4.jpeg>
</file>

<file path=ppt/media/image4.png>
</file>

<file path=ppt/media/image5.jpeg>
</file>

<file path=ppt/media/image5.png>
</file>

<file path=ppt/media/image6.jpeg>
</file>

<file path=ppt/media/image6.png>
</file>

<file path=ppt/media/image7.jpe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75" name="Shape 175"/>
          <p:cNvSpPr/>
          <p:nvPr>
            <p:ph type="sldImg"/>
          </p:nvPr>
        </p:nvSpPr>
        <p:spPr>
          <a:xfrm>
            <a:off x="1143000" y="685800"/>
            <a:ext cx="4572000" cy="3429000"/>
          </a:xfrm>
          <a:prstGeom prst="rect">
            <a:avLst/>
          </a:prstGeom>
        </p:spPr>
        <p:txBody>
          <a:bodyPr/>
          <a:lstStyle/>
          <a:p>
            <a:pPr/>
          </a:p>
        </p:txBody>
      </p:sp>
      <p:sp>
        <p:nvSpPr>
          <p:cNvPr id="176" name="Shape 176"/>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Shape 215"/>
          <p:cNvSpPr/>
          <p:nvPr>
            <p:ph type="sldImg"/>
          </p:nvPr>
        </p:nvSpPr>
        <p:spPr>
          <a:prstGeom prst="rect">
            <a:avLst/>
          </a:prstGeom>
        </p:spPr>
        <p:txBody>
          <a:bodyPr/>
          <a:lstStyle/>
          <a:p>
            <a:pPr/>
          </a:p>
        </p:txBody>
      </p:sp>
      <p:sp>
        <p:nvSpPr>
          <p:cNvPr id="216" name="Shape 216"/>
          <p:cNvSpPr/>
          <p:nvPr>
            <p:ph type="body" sz="quarter" idx="1"/>
          </p:nvPr>
        </p:nvSpPr>
        <p:spPr>
          <a:prstGeom prst="rect">
            <a:avLst/>
          </a:prstGeom>
        </p:spPr>
        <p:txBody>
          <a:bodyPr/>
          <a:lstStyle/>
          <a:p>
            <a:pPr>
              <a:lnSpc>
                <a:spcPct val="100000"/>
              </a:lnSpc>
              <a:defRPr sz="1200">
                <a:latin typeface="Calibri"/>
                <a:ea typeface="Calibri"/>
                <a:cs typeface="Calibri"/>
                <a:sym typeface="Calibri"/>
              </a:defRPr>
            </a:pPr>
            <a:r>
              <a:t>A:  Johannesburg, Ekurhuleni Metro (East Rand), City of Tshwane Metro (Pretoria): </a:t>
            </a:r>
          </a:p>
          <a:p>
            <a:pPr>
              <a:lnSpc>
                <a:spcPct val="100000"/>
              </a:lnSpc>
              <a:defRPr sz="1200">
                <a:latin typeface="Calibri"/>
                <a:ea typeface="Calibri"/>
                <a:cs typeface="Calibri"/>
                <a:sym typeface="Calibri"/>
              </a:defRPr>
            </a:pPr>
            <a:r>
              <a:t>B: Cape Town</a:t>
            </a:r>
          </a:p>
          <a:p>
            <a:pPr>
              <a:lnSpc>
                <a:spcPct val="100000"/>
              </a:lnSpc>
              <a:defRPr sz="1200">
                <a:latin typeface="Calibri"/>
                <a:ea typeface="Calibri"/>
                <a:cs typeface="Calibri"/>
                <a:sym typeface="Calibri"/>
              </a:defRPr>
            </a:pPr>
            <a:r>
              <a:t>C: Ethekwini Metro (Durban)</a:t>
            </a:r>
          </a:p>
          <a:p>
            <a:pPr>
              <a:lnSpc>
                <a:spcPct val="100000"/>
              </a:lnSpc>
              <a:defRPr sz="1200">
                <a:latin typeface="Calibri"/>
                <a:ea typeface="Calibri"/>
                <a:cs typeface="Calibri"/>
                <a:sym typeface="Calibri"/>
              </a:defRPr>
            </a:pPr>
            <a:r>
              <a:t>D: Nelson Mandela (Port Elizabeth)</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Shape 265"/>
          <p:cNvSpPr/>
          <p:nvPr>
            <p:ph type="sldImg"/>
          </p:nvPr>
        </p:nvSpPr>
        <p:spPr>
          <a:prstGeom prst="rect">
            <a:avLst/>
          </a:prstGeom>
        </p:spPr>
        <p:txBody>
          <a:bodyPr/>
          <a:lstStyle/>
          <a:p>
            <a:pPr/>
          </a:p>
        </p:txBody>
      </p:sp>
      <p:sp>
        <p:nvSpPr>
          <p:cNvPr id="266" name="Shape 266"/>
          <p:cNvSpPr/>
          <p:nvPr>
            <p:ph type="body" sz="quarter" idx="1"/>
          </p:nvPr>
        </p:nvSpPr>
        <p:spPr>
          <a:prstGeom prst="rect">
            <a:avLst/>
          </a:prstGeom>
        </p:spPr>
        <p:txBody>
          <a:bodyPr/>
          <a:lstStyle/>
          <a:p>
            <a:pPr>
              <a:lnSpc>
                <a:spcPct val="100000"/>
              </a:lnSpc>
              <a:defRPr sz="1200">
                <a:latin typeface="Calibri"/>
                <a:ea typeface="Calibri"/>
                <a:cs typeface="Calibri"/>
                <a:sym typeface="Calibri"/>
              </a:defRPr>
            </a:pPr>
            <a:r>
              <a:t>Measures of heterogeneity may be spatially explicit, or they may consider only the variation within a population, independently of any spatial structure. </a:t>
            </a:r>
          </a:p>
          <a:p>
            <a:pPr>
              <a:lnSpc>
                <a:spcPct val="100000"/>
              </a:lnSpc>
              <a:defRPr sz="1200">
                <a:latin typeface="Calibri"/>
                <a:ea typeface="Calibri"/>
                <a:cs typeface="Calibri"/>
                <a:sym typeface="Calibri"/>
              </a:defRPr>
            </a:pPr>
          </a:p>
          <a:p>
            <a:pPr>
              <a:lnSpc>
                <a:spcPct val="100000"/>
              </a:lnSpc>
              <a:defRPr sz="1200">
                <a:latin typeface="Calibri"/>
                <a:ea typeface="Calibri"/>
                <a:cs typeface="Calibri"/>
                <a:sym typeface="Calibri"/>
              </a:defRPr>
            </a:pPr>
            <a:r>
              <a:t>The simplest measure of variation within a population is the standard deviation, and its relation to the mean of any socioeconomic variable.</a:t>
            </a:r>
          </a:p>
          <a:p>
            <a:pPr>
              <a:lnSpc>
                <a:spcPct val="100000"/>
              </a:lnSpc>
              <a:defRPr sz="1200">
                <a:latin typeface="Calibri"/>
                <a:ea typeface="Calibri"/>
                <a:cs typeface="Calibri"/>
                <a:sym typeface="Calibri"/>
              </a:defRPr>
            </a:pPr>
          </a:p>
          <a:p>
            <a:pPr>
              <a:lnSpc>
                <a:spcPct val="100000"/>
              </a:lnSpc>
              <a:defRPr sz="1200">
                <a:latin typeface="Calibri"/>
                <a:ea typeface="Calibri"/>
                <a:cs typeface="Calibri"/>
                <a:sym typeface="Calibri"/>
              </a:defRPr>
            </a:pPr>
            <a:r>
              <a:t>The </a:t>
            </a:r>
            <a:r>
              <a:rPr i="1"/>
              <a:t>Gini coefficient</a:t>
            </a:r>
            <a:r>
              <a:t> is a well-known non-spatial measure of heterogeneity, often discussed in the context of income or wealth inequality. </a:t>
            </a:r>
          </a:p>
          <a:p>
            <a:pPr>
              <a:lnSpc>
                <a:spcPct val="100000"/>
              </a:lnSpc>
              <a:defRPr i="1" sz="1200">
                <a:latin typeface="Calibri"/>
                <a:ea typeface="Calibri"/>
                <a:cs typeface="Calibri"/>
                <a:sym typeface="Calibri"/>
              </a:defRPr>
            </a:pPr>
          </a:p>
          <a:p>
            <a:pPr>
              <a:lnSpc>
                <a:spcPct val="100000"/>
              </a:lnSpc>
              <a:defRPr i="1" sz="1200">
                <a:latin typeface="Calibri"/>
                <a:ea typeface="Calibri"/>
                <a:cs typeface="Calibri"/>
                <a:sym typeface="Calibri"/>
              </a:defRPr>
            </a:pPr>
            <a:r>
              <a:t>Moran's I</a:t>
            </a:r>
            <a:r>
              <a:rPr i="0"/>
              <a:t>, by contrast, is one of the more widely used measures of spatial heterogeneity. It accounts for the level of similarity between the values of a given characteristic at two locations within a given distance from each other. </a:t>
            </a:r>
            <a:endParaRPr i="0"/>
          </a:p>
          <a:p>
            <a:pPr>
              <a:lnSpc>
                <a:spcPct val="100000"/>
              </a:lnSpc>
              <a:defRPr sz="1200">
                <a:latin typeface="Calibri"/>
                <a:ea typeface="Calibri"/>
                <a:cs typeface="Calibri"/>
                <a:sym typeface="Calibri"/>
              </a:defRPr>
            </a:pPr>
          </a:p>
          <a:p>
            <a:pPr>
              <a:lnSpc>
                <a:spcPct val="100000"/>
              </a:lnSpc>
              <a:defRPr sz="1200">
                <a:latin typeface="Calibri"/>
                <a:ea typeface="Calibri"/>
                <a:cs typeface="Calibri"/>
                <a:sym typeface="Calibri"/>
              </a:defRPr>
            </a:pPr>
            <a:r>
              <a:t>The Gini coefficient (or the standard deviation) and Moran's I are not necessarily correlated as this depends on the spatial structure of mixing between different populations. Any distribution of a resource within a population that shows some level of variation between individuals can be spatially distributed in a manner that is maximally clustered, meaning that Moran's </a:t>
            </a:r>
            <a:r>
              <a:rPr i="1"/>
              <a:t>I</a:t>
            </a:r>
            <a:r>
              <a:t> approaches </a:t>
            </a:r>
            <a:r>
              <a:rPr i="1"/>
              <a:t>I = 1</a:t>
            </a:r>
            <a:r>
              <a:t>, or perfectly anti-correlated (as in a checkerboard pattern) so that Moran's </a:t>
            </a:r>
            <a:r>
              <a:rPr i="1"/>
              <a:t>I</a:t>
            </a:r>
            <a:r>
              <a:t> approaches </a:t>
            </a:r>
            <a:r>
              <a:rPr i="1"/>
              <a:t>I = -1</a:t>
            </a:r>
            <a:r>
              <a:t>, or a random pattern, when Moran's I approaches</a:t>
            </a:r>
            <a:r>
              <a:rPr i="1"/>
              <a:t> I = 0</a:t>
            </a:r>
            <a:r>
              <a:t>.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Shape 275"/>
          <p:cNvSpPr/>
          <p:nvPr>
            <p:ph type="sldImg"/>
          </p:nvPr>
        </p:nvSpPr>
        <p:spPr>
          <a:prstGeom prst="rect">
            <a:avLst/>
          </a:prstGeom>
        </p:spPr>
        <p:txBody>
          <a:bodyPr/>
          <a:lstStyle/>
          <a:p>
            <a:pPr/>
          </a:p>
        </p:txBody>
      </p:sp>
      <p:sp>
        <p:nvSpPr>
          <p:cNvPr id="276" name="Shape 276"/>
          <p:cNvSpPr/>
          <p:nvPr>
            <p:ph type="body" sz="quarter" idx="1"/>
          </p:nvPr>
        </p:nvSpPr>
        <p:spPr>
          <a:prstGeom prst="rect">
            <a:avLst/>
          </a:prstGeom>
        </p:spPr>
        <p:txBody>
          <a:bodyPr/>
          <a:lstStyle/>
          <a:p>
            <a:pPr>
              <a:lnSpc>
                <a:spcPct val="100000"/>
              </a:lnSpc>
              <a:defRPr sz="1200">
                <a:latin typeface="Calibri"/>
                <a:ea typeface="Calibri"/>
                <a:cs typeface="Calibri"/>
                <a:sym typeface="Calibri"/>
              </a:defRPr>
            </a:pPr>
            <a:r>
              <a:t>here we show the mean </a:t>
            </a:r>
            <a:r>
              <a:rPr i="1"/>
              <a:t>X</a:t>
            </a:r>
            <a:r>
              <a:t> for urban areas of different sizes in Brazil and South Africa. In general, we find that the level of service access increases with city size  a trend that is especially clear in South Africa. This relative advantage of cities in terms of access to services and thus, at least some of the dimensions of sustainable development, is consistent with urban agglomeration effects and points to a range of reasons why urbanization rates continue to grow in developing cities beyond strictly economic motifs.  living in larger cities means that, on average, citizens obtain greater access to measures of sustainable development sooner. However, these averages hide large heterogeneities in access, an issue to which we now turn.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Bowl of salad with fried rice, boiled eggs, and chopsticks"/>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Bowl with salmon cakes, salad, and hummus "/>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Bowl of pappardelle pasta with parsley butter, roasted hazelnuts, and shaved parmesan chees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bowl of salad with fried rice, boiled eggs, and chopsticks"/>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149" name="Title Text"/>
          <p:cNvSpPr txBox="1"/>
          <p:nvPr>
            <p:ph type="title"/>
          </p:nvPr>
        </p:nvSpPr>
        <p:spPr>
          <a:xfrm>
            <a:off x="3962400" y="549276"/>
            <a:ext cx="16459200" cy="2286001"/>
          </a:xfrm>
          <a:prstGeom prst="rect">
            <a:avLst/>
          </a:prstGeom>
        </p:spPr>
        <p:txBody>
          <a:bodyPr lIns="91439" tIns="91439" rIns="91439" bIns="91439" anchor="ctr"/>
          <a:lstStyle>
            <a:lvl1pPr algn="ctr" defTabSz="914400">
              <a:lnSpc>
                <a:spcPct val="100000"/>
              </a:lnSpc>
              <a:defRPr b="0" spc="0" sz="8800">
                <a:latin typeface="Calibri"/>
                <a:ea typeface="Calibri"/>
                <a:cs typeface="Calibri"/>
                <a:sym typeface="Calibri"/>
              </a:defRPr>
            </a:lvl1pPr>
          </a:lstStyle>
          <a:p>
            <a:pPr/>
            <a:r>
              <a:t>Title Text</a:t>
            </a:r>
          </a:p>
        </p:txBody>
      </p:sp>
      <p:sp>
        <p:nvSpPr>
          <p:cNvPr id="150" name="Body Level One…"/>
          <p:cNvSpPr txBox="1"/>
          <p:nvPr>
            <p:ph type="body" idx="1"/>
          </p:nvPr>
        </p:nvSpPr>
        <p:spPr>
          <a:xfrm>
            <a:off x="3962400" y="3200400"/>
            <a:ext cx="16459200" cy="9051926"/>
          </a:xfrm>
          <a:prstGeom prst="rect">
            <a:avLst/>
          </a:prstGeom>
        </p:spPr>
        <p:txBody>
          <a:bodyPr lIns="91439" tIns="91439" rIns="91439" bIns="91439"/>
          <a:lstStyle>
            <a:lvl1pPr marL="685800" indent="-685800" defTabSz="914400">
              <a:lnSpc>
                <a:spcPct val="100000"/>
              </a:lnSpc>
              <a:spcBef>
                <a:spcPts val="1500"/>
              </a:spcBef>
              <a:buSzPct val="100000"/>
              <a:buFont typeface="Arial"/>
              <a:defRPr sz="6400">
                <a:latin typeface="Calibri"/>
                <a:ea typeface="Calibri"/>
                <a:cs typeface="Calibri"/>
                <a:sym typeface="Calibri"/>
              </a:defRPr>
            </a:lvl1pPr>
            <a:lvl2pPr marL="1110342" indent="-653142" defTabSz="914400">
              <a:lnSpc>
                <a:spcPct val="100000"/>
              </a:lnSpc>
              <a:spcBef>
                <a:spcPts val="1500"/>
              </a:spcBef>
              <a:buSzPct val="100000"/>
              <a:buFont typeface="Arial"/>
              <a:buChar char="–"/>
              <a:defRPr sz="6400">
                <a:latin typeface="Calibri"/>
                <a:ea typeface="Calibri"/>
                <a:cs typeface="Calibri"/>
                <a:sym typeface="Calibri"/>
              </a:defRPr>
            </a:lvl2pPr>
            <a:lvl3pPr marL="1524000" defTabSz="914400">
              <a:lnSpc>
                <a:spcPct val="100000"/>
              </a:lnSpc>
              <a:spcBef>
                <a:spcPts val="1500"/>
              </a:spcBef>
              <a:buSzPct val="100000"/>
              <a:buFont typeface="Arial"/>
              <a:defRPr sz="6400">
                <a:latin typeface="Calibri"/>
                <a:ea typeface="Calibri"/>
                <a:cs typeface="Calibri"/>
                <a:sym typeface="Calibri"/>
              </a:defRPr>
            </a:lvl3pPr>
            <a:lvl4pPr marL="2103120" indent="-731520" defTabSz="914400">
              <a:lnSpc>
                <a:spcPct val="100000"/>
              </a:lnSpc>
              <a:spcBef>
                <a:spcPts val="1500"/>
              </a:spcBef>
              <a:buSzPct val="100000"/>
              <a:buFont typeface="Arial"/>
              <a:buChar char="–"/>
              <a:defRPr sz="6400">
                <a:latin typeface="Calibri"/>
                <a:ea typeface="Calibri"/>
                <a:cs typeface="Calibri"/>
                <a:sym typeface="Calibri"/>
              </a:defRPr>
            </a:lvl4pPr>
            <a:lvl5pPr marL="2560320" indent="-731520" defTabSz="914400">
              <a:lnSpc>
                <a:spcPct val="100000"/>
              </a:lnSpc>
              <a:spcBef>
                <a:spcPts val="1500"/>
              </a:spcBef>
              <a:buSzPct val="100000"/>
              <a:buFont typeface="Arial"/>
              <a:buChar char="»"/>
              <a:defRPr sz="6400">
                <a:latin typeface="Calibri"/>
                <a:ea typeface="Calibri"/>
                <a:cs typeface="Calibri"/>
                <a:sym typeface="Calibri"/>
              </a:defRPr>
            </a:lvl5pPr>
          </a:lstStyle>
          <a:p>
            <a:pPr/>
            <a:r>
              <a:t>Body Level One</a:t>
            </a:r>
          </a:p>
          <a:p>
            <a:pPr lvl="1"/>
            <a:r>
              <a:t>Body Level Two</a:t>
            </a:r>
          </a:p>
          <a:p>
            <a:pPr lvl="2"/>
            <a:r>
              <a:t>Body Level Three</a:t>
            </a:r>
          </a:p>
          <a:p>
            <a:pPr lvl="3"/>
            <a:r>
              <a:t>Body Level Four</a:t>
            </a:r>
          </a:p>
          <a:p>
            <a:pPr lvl="4"/>
            <a:r>
              <a:t>Body Level Five</a:t>
            </a:r>
          </a:p>
        </p:txBody>
      </p:sp>
      <p:sp>
        <p:nvSpPr>
          <p:cNvPr id="151" name="Slide Number"/>
          <p:cNvSpPr txBox="1"/>
          <p:nvPr>
            <p:ph type="sldNum" sz="quarter" idx="2"/>
          </p:nvPr>
        </p:nvSpPr>
        <p:spPr>
          <a:xfrm>
            <a:off x="19917052" y="12835870"/>
            <a:ext cx="504548" cy="483910"/>
          </a:xfrm>
          <a:prstGeom prst="rect">
            <a:avLst/>
          </a:prstGeom>
        </p:spPr>
        <p:txBody>
          <a:bodyPr lIns="91439" tIns="91439" rIns="91439" bIns="91439" anchor="ctr"/>
          <a:lstStyle>
            <a:lvl1pPr algn="r" defTabSz="914400">
              <a:defRPr sz="2400">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158" name="Title Text"/>
          <p:cNvSpPr txBox="1"/>
          <p:nvPr>
            <p:ph type="title"/>
          </p:nvPr>
        </p:nvSpPr>
        <p:spPr>
          <a:xfrm>
            <a:off x="3962400" y="549276"/>
            <a:ext cx="16459200" cy="2286001"/>
          </a:xfrm>
          <a:prstGeom prst="rect">
            <a:avLst/>
          </a:prstGeom>
        </p:spPr>
        <p:txBody>
          <a:bodyPr lIns="91439" tIns="91439" rIns="91439" bIns="91439" anchor="ctr"/>
          <a:lstStyle>
            <a:lvl1pPr algn="ctr" defTabSz="914400">
              <a:lnSpc>
                <a:spcPct val="100000"/>
              </a:lnSpc>
              <a:defRPr b="0" spc="0" sz="8800">
                <a:latin typeface="Calibri"/>
                <a:ea typeface="Calibri"/>
                <a:cs typeface="Calibri"/>
                <a:sym typeface="Calibri"/>
              </a:defRPr>
            </a:lvl1pPr>
          </a:lstStyle>
          <a:p>
            <a:pPr/>
            <a:r>
              <a:t>Title Text</a:t>
            </a:r>
          </a:p>
        </p:txBody>
      </p:sp>
      <p:sp>
        <p:nvSpPr>
          <p:cNvPr id="159" name="Slide Number"/>
          <p:cNvSpPr txBox="1"/>
          <p:nvPr>
            <p:ph type="sldNum" sz="quarter" idx="2"/>
          </p:nvPr>
        </p:nvSpPr>
        <p:spPr>
          <a:xfrm>
            <a:off x="19917052" y="12835870"/>
            <a:ext cx="504548" cy="483910"/>
          </a:xfrm>
          <a:prstGeom prst="rect">
            <a:avLst/>
          </a:prstGeom>
        </p:spPr>
        <p:txBody>
          <a:bodyPr lIns="91439" tIns="91439" rIns="91439" bIns="91439" anchor="ctr"/>
          <a:lstStyle>
            <a:lvl1pPr algn="r" defTabSz="914400">
              <a:defRPr sz="2400">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p:spTree>
      <p:nvGrpSpPr>
        <p:cNvPr id="1" name=""/>
        <p:cNvGrpSpPr/>
        <p:nvPr/>
      </p:nvGrpSpPr>
      <p:grpSpPr>
        <a:xfrm>
          <a:off x="0" y="0"/>
          <a:ext cx="0" cy="0"/>
          <a:chOff x="0" y="0"/>
          <a:chExt cx="0" cy="0"/>
        </a:xfrm>
      </p:grpSpPr>
      <p:sp>
        <p:nvSpPr>
          <p:cNvPr id="166" name="Author and Date"/>
          <p:cNvSpPr txBox="1"/>
          <p:nvPr>
            <p:ph type="body" sz="quarter" idx="21" hasCustomPrompt="1"/>
          </p:nvPr>
        </p:nvSpPr>
        <p:spPr>
          <a:xfrm>
            <a:off x="6009753" y="9671548"/>
            <a:ext cx="12358691" cy="358301"/>
          </a:xfrm>
          <a:prstGeom prst="rect">
            <a:avLst/>
          </a:prstGeom>
        </p:spPr>
        <p:txBody>
          <a:bodyPr lIns="25717" tIns="25717" rIns="25717" bIns="25717"/>
          <a:lstStyle>
            <a:lvl1pPr marL="0" indent="0" defTabSz="544830">
              <a:lnSpc>
                <a:spcPct val="100000"/>
              </a:lnSpc>
              <a:spcBef>
                <a:spcPts val="0"/>
              </a:spcBef>
              <a:buSzTx/>
              <a:buNone/>
              <a:defRPr b="1" sz="1980"/>
            </a:lvl1pPr>
          </a:lstStyle>
          <a:p>
            <a:pPr/>
            <a:r>
              <a:t>Author and Date</a:t>
            </a:r>
          </a:p>
        </p:txBody>
      </p:sp>
      <p:sp>
        <p:nvSpPr>
          <p:cNvPr id="167" name="Presentation Title"/>
          <p:cNvSpPr txBox="1"/>
          <p:nvPr>
            <p:ph type="title" hasCustomPrompt="1"/>
          </p:nvPr>
        </p:nvSpPr>
        <p:spPr>
          <a:xfrm>
            <a:off x="6012653" y="4448807"/>
            <a:ext cx="12358692" cy="2614614"/>
          </a:xfrm>
          <a:prstGeom prst="rect">
            <a:avLst/>
          </a:prstGeom>
        </p:spPr>
        <p:txBody>
          <a:bodyPr lIns="28575" tIns="28575" rIns="28575" bIns="28575" anchor="b"/>
          <a:lstStyle>
            <a:lvl1pPr defTabSz="2438339">
              <a:defRPr spc="-224" sz="11200"/>
            </a:lvl1pPr>
          </a:lstStyle>
          <a:p>
            <a:pPr/>
            <a:r>
              <a:t>Presentation Title</a:t>
            </a:r>
          </a:p>
        </p:txBody>
      </p:sp>
      <p:sp>
        <p:nvSpPr>
          <p:cNvPr id="168" name="Body Level One…"/>
          <p:cNvSpPr txBox="1"/>
          <p:nvPr>
            <p:ph type="body" sz="quarter" idx="1" hasCustomPrompt="1"/>
          </p:nvPr>
        </p:nvSpPr>
        <p:spPr>
          <a:xfrm>
            <a:off x="6009754" y="7063420"/>
            <a:ext cx="12358689" cy="1071563"/>
          </a:xfrm>
          <a:prstGeom prst="rect">
            <a:avLst/>
          </a:prstGeom>
        </p:spPr>
        <p:txBody>
          <a:bodyPr lIns="28575" tIns="28575" rIns="28575" bIns="28575"/>
          <a:lstStyle>
            <a:lvl1pPr marL="0" indent="0" defTabSz="825500">
              <a:lnSpc>
                <a:spcPct val="100000"/>
              </a:lnSpc>
              <a:spcBef>
                <a:spcPts val="0"/>
              </a:spcBef>
              <a:buSzTx/>
              <a:buNone/>
              <a:defRPr b="1" sz="5000"/>
            </a:lvl1pPr>
            <a:lvl2pPr marL="0" indent="457200" defTabSz="825500">
              <a:lnSpc>
                <a:spcPct val="100000"/>
              </a:lnSpc>
              <a:spcBef>
                <a:spcPts val="0"/>
              </a:spcBef>
              <a:buSzTx/>
              <a:buNone/>
              <a:defRPr b="1" sz="5000"/>
            </a:lvl2pPr>
            <a:lvl3pPr marL="0" indent="914400" defTabSz="825500">
              <a:lnSpc>
                <a:spcPct val="100000"/>
              </a:lnSpc>
              <a:spcBef>
                <a:spcPts val="0"/>
              </a:spcBef>
              <a:buSzTx/>
              <a:buNone/>
              <a:defRPr b="1" sz="5000"/>
            </a:lvl3pPr>
            <a:lvl4pPr marL="0" indent="1371600" defTabSz="825500">
              <a:lnSpc>
                <a:spcPct val="100000"/>
              </a:lnSpc>
              <a:spcBef>
                <a:spcPts val="0"/>
              </a:spcBef>
              <a:buSzTx/>
              <a:buNone/>
              <a:defRPr b="1" sz="5000"/>
            </a:lvl4pPr>
            <a:lvl5pPr marL="0" indent="1828800" defTabSz="825500">
              <a:lnSpc>
                <a:spcPct val="100000"/>
              </a:lnSpc>
              <a:spcBef>
                <a:spcPts val="0"/>
              </a:spcBef>
              <a:buSzTx/>
              <a:buNone/>
              <a:defRPr b="1" sz="5000"/>
            </a:lvl5pPr>
          </a:lstStyle>
          <a:p>
            <a:pPr/>
            <a:r>
              <a:t>Presentation Subtitle</a:t>
            </a:r>
          </a:p>
          <a:p>
            <a:pPr lvl="1"/>
            <a:r>
              <a:t/>
            </a:r>
          </a:p>
          <a:p>
            <a:pPr lvl="2"/>
            <a:r>
              <a:t/>
            </a:r>
          </a:p>
          <a:p>
            <a:pPr lvl="3"/>
            <a:r>
              <a:t/>
            </a:r>
          </a:p>
          <a:p>
            <a:pPr lvl="4"/>
            <a:r>
              <a:t/>
            </a:r>
          </a:p>
        </p:txBody>
      </p:sp>
      <p:sp>
        <p:nvSpPr>
          <p:cNvPr id="169" name="Slide Number"/>
          <p:cNvSpPr txBox="1"/>
          <p:nvPr>
            <p:ph type="sldNum" sz="quarter" idx="2"/>
          </p:nvPr>
        </p:nvSpPr>
        <p:spPr>
          <a:xfrm>
            <a:off x="12054703" y="10313777"/>
            <a:ext cx="267565" cy="255373"/>
          </a:xfrm>
          <a:prstGeom prst="rect">
            <a:avLst/>
          </a:prstGeom>
        </p:spPr>
        <p:txBody>
          <a:bodyPr lIns="28575" tIns="28575" rIns="28575" bIns="28575"/>
          <a:lstStyle>
            <a:lvl1pPr defTabSz="584200">
              <a:defRPr sz="1400"/>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Avocados and limes"/>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Bowl with salmon cakes, salad, and hummus"/>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Bowl of pappardelle pasta with parsley butter, roasted hazelnuts, and shaved parmesan cheese"/>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8.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7.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3.png"/><Relationship Id="rId3" Type="http://schemas.openxmlformats.org/officeDocument/2006/relationships/image" Target="../media/image4.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4.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6.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8.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9.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2.jpeg"/><Relationship Id="rId3" Type="http://schemas.openxmlformats.org/officeDocument/2006/relationships/image" Target="../media/image1.jpeg"/><Relationship Id="rId4" Type="http://schemas.openxmlformats.org/officeDocument/2006/relationships/image" Target="../media/image3.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4.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xml"/><Relationship Id="rId3" Type="http://schemas.openxmlformats.org/officeDocument/2006/relationships/image" Target="../media/image5.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1.png"/><Relationship Id="rId3" Type="http://schemas.openxmlformats.org/officeDocument/2006/relationships/image" Target="../media/image2.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Lecture 12"/>
          <p:cNvSpPr txBox="1"/>
          <p:nvPr>
            <p:ph type="title"/>
          </p:nvPr>
        </p:nvSpPr>
        <p:spPr>
          <a:xfrm>
            <a:off x="3828203" y="3167022"/>
            <a:ext cx="12358692" cy="2614614"/>
          </a:xfrm>
          <a:prstGeom prst="rect">
            <a:avLst/>
          </a:prstGeom>
        </p:spPr>
        <p:txBody>
          <a:bodyPr/>
          <a:lstStyle>
            <a:lvl1pPr defTabSz="821531">
              <a:lnSpc>
                <a:spcPct val="100000"/>
              </a:lnSpc>
              <a:defRPr spc="0" sz="4600"/>
            </a:lvl1pPr>
          </a:lstStyle>
          <a:p>
            <a:pPr/>
            <a:r>
              <a:t>Lecture 12</a:t>
            </a:r>
          </a:p>
        </p:txBody>
      </p:sp>
      <p:sp>
        <p:nvSpPr>
          <p:cNvPr id="179" name="Neighborhoods and Human Development: The international situation"/>
          <p:cNvSpPr txBox="1"/>
          <p:nvPr>
            <p:ph type="body" sz="quarter" idx="1"/>
          </p:nvPr>
        </p:nvSpPr>
        <p:spPr>
          <a:xfrm>
            <a:off x="3825304" y="5781634"/>
            <a:ext cx="16580000" cy="1071564"/>
          </a:xfrm>
          <a:prstGeom prst="rect">
            <a:avLst/>
          </a:prstGeom>
        </p:spPr>
        <p:txBody>
          <a:bodyPr/>
          <a:lstStyle>
            <a:lvl1pPr defTabSz="301752">
              <a:defRPr sz="3300">
                <a:solidFill>
                  <a:srgbClr val="5E5E5E"/>
                </a:solidFill>
                <a:latin typeface="Helvetica"/>
                <a:ea typeface="Helvetica"/>
                <a:cs typeface="Helvetica"/>
                <a:sym typeface="Helvetica"/>
              </a:defRPr>
            </a:lvl1pPr>
          </a:lstStyle>
          <a:p>
            <a:pPr/>
            <a:r>
              <a:t>Neighborhoods and Human Development: The international situation </a:t>
            </a:r>
          </a:p>
        </p:txBody>
      </p:sp>
      <p:sp>
        <p:nvSpPr>
          <p:cNvPr id="180" name="12.3 Heterogeneity and Change in Developing Cities, Human Development"/>
          <p:cNvSpPr txBox="1"/>
          <p:nvPr/>
        </p:nvSpPr>
        <p:spPr>
          <a:xfrm>
            <a:off x="1608766" y="8278405"/>
            <a:ext cx="21166467" cy="627352"/>
          </a:xfrm>
          <a:prstGeom prst="rect">
            <a:avLst/>
          </a:prstGeom>
          <a:ln w="12700">
            <a:miter lim="400000"/>
          </a:ln>
          <a:extLst>
            <a:ext uri="{C572A759-6A51-4108-AA02-DFA0A04FC94B}">
              <ma14:wrappingTextBoxFlag xmlns:ma14="http://schemas.microsoft.com/office/mac/drawingml/2011/main" val="1"/>
            </a:ext>
          </a:extLst>
        </p:spPr>
        <p:txBody>
          <a:bodyPr lIns="28575" tIns="28575" rIns="28575" bIns="28575" anchor="ctr">
            <a:spAutoFit/>
          </a:bodyPr>
          <a:lstStyle>
            <a:lvl1pPr defTabSz="821531">
              <a:defRPr b="1" sz="3800">
                <a:solidFill>
                  <a:srgbClr val="000000"/>
                </a:solidFill>
              </a:defRPr>
            </a:lvl1pPr>
          </a:lstStyle>
          <a:p>
            <a:pPr/>
            <a:r>
              <a:t>12.3 Heterogeneity and Change in Developing Cities, Human Development</a:t>
            </a:r>
          </a:p>
        </p:txBody>
      </p:sp>
      <p:sp>
        <p:nvSpPr>
          <p:cNvPr id="181" name="© Luís M. A. Bettencourt 2024"/>
          <p:cNvSpPr txBox="1"/>
          <p:nvPr/>
        </p:nvSpPr>
        <p:spPr>
          <a:xfrm>
            <a:off x="795694" y="12655439"/>
            <a:ext cx="16478254" cy="477734"/>
          </a:xfrm>
          <a:prstGeom prst="rect">
            <a:avLst/>
          </a:prstGeom>
          <a:ln w="12700">
            <a:miter lim="400000"/>
          </a:ln>
          <a:extLst>
            <a:ext uri="{C572A759-6A51-4108-AA02-DFA0A04FC94B}">
              <ma14:wrappingTextBoxFlag xmlns:ma14="http://schemas.microsoft.com/office/mac/drawingml/2011/main" val="1"/>
            </a:ext>
          </a:extLst>
        </p:spPr>
        <p:txBody>
          <a:bodyPr lIns="34290" tIns="34290" rIns="34290" bIns="34290">
            <a:normAutofit fontScale="100000" lnSpcReduction="0"/>
          </a:bodyPr>
          <a:lstStyle>
            <a:lvl1pPr algn="l" defTabSz="726440">
              <a:defRPr b="1" sz="2816">
                <a:solidFill>
                  <a:srgbClr val="000000"/>
                </a:solidFill>
              </a:defRPr>
            </a:lvl1pPr>
          </a:lstStyle>
          <a:p>
            <a:pPr/>
            <a:r>
              <a:t>© Luís M. A. Bettencourt 2024</a:t>
            </a:r>
          </a:p>
        </p:txBody>
      </p:sp>
      <p:sp>
        <p:nvSpPr>
          <p:cNvPr id="182" name="IUS 6.2.2"/>
          <p:cNvSpPr txBox="1"/>
          <p:nvPr/>
        </p:nvSpPr>
        <p:spPr>
          <a:xfrm>
            <a:off x="18427858" y="11864981"/>
            <a:ext cx="1800861"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6.2.2</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5" name="Picture 9" descr="Picture 9"/>
          <p:cNvPicPr>
            <a:picLocks noChangeAspect="1"/>
          </p:cNvPicPr>
          <p:nvPr/>
        </p:nvPicPr>
        <p:blipFill>
          <a:blip r:embed="rId2">
            <a:extLst/>
          </a:blip>
          <a:srcRect l="0" t="0" r="5712" b="0"/>
          <a:stretch>
            <a:fillRect/>
          </a:stretch>
        </p:blipFill>
        <p:spPr>
          <a:xfrm>
            <a:off x="3048000" y="0"/>
            <a:ext cx="18288000" cy="13716000"/>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Title 1"/>
          <p:cNvSpPr txBox="1"/>
          <p:nvPr>
            <p:ph type="title"/>
          </p:nvPr>
        </p:nvSpPr>
        <p:spPr>
          <a:xfrm>
            <a:off x="6098197" y="1720925"/>
            <a:ext cx="12344401" cy="1714501"/>
          </a:xfrm>
          <a:prstGeom prst="rect">
            <a:avLst/>
          </a:prstGeom>
        </p:spPr>
        <p:txBody>
          <a:bodyPr/>
          <a:lstStyle>
            <a:lvl1pPr>
              <a:defRPr sz="7800"/>
            </a:lvl1pPr>
          </a:lstStyle>
          <a:p>
            <a:pPr/>
            <a:r>
              <a:t>Measures of Heterogeneity</a:t>
            </a:r>
          </a:p>
        </p:txBody>
      </p:sp>
      <p:sp>
        <p:nvSpPr>
          <p:cNvPr id="238" name="Content Placeholder 2"/>
          <p:cNvSpPr txBox="1"/>
          <p:nvPr>
            <p:ph type="body" sz="half" idx="1"/>
          </p:nvPr>
        </p:nvSpPr>
        <p:spPr>
          <a:xfrm>
            <a:off x="4505326" y="3881222"/>
            <a:ext cx="13753784" cy="6788944"/>
          </a:xfrm>
          <a:prstGeom prst="rect">
            <a:avLst/>
          </a:prstGeom>
        </p:spPr>
        <p:txBody>
          <a:bodyPr/>
          <a:lstStyle/>
          <a:p>
            <a:pPr/>
            <a:r>
              <a:t>Standard deviation</a:t>
            </a:r>
          </a:p>
        </p:txBody>
      </p:sp>
      <p:pic>
        <p:nvPicPr>
          <p:cNvPr id="239" name="Object 8" descr="Object 8"/>
          <p:cNvPicPr>
            <a:picLocks noChangeAspect="1"/>
          </p:cNvPicPr>
          <p:nvPr/>
        </p:nvPicPr>
        <p:blipFill>
          <a:blip r:embed="rId2">
            <a:extLst/>
          </a:blip>
          <a:stretch>
            <a:fillRect/>
          </a:stretch>
        </p:blipFill>
        <p:spPr>
          <a:xfrm>
            <a:off x="12430539" y="3881222"/>
            <a:ext cx="3005327" cy="1275277"/>
          </a:xfrm>
          <a:prstGeom prst="rect">
            <a:avLst/>
          </a:prstGeom>
          <a:ln w="12700">
            <a:miter lim="400000"/>
          </a:ln>
        </p:spPr>
      </p:pic>
      <p:grpSp>
        <p:nvGrpSpPr>
          <p:cNvPr id="244" name="Group 36"/>
          <p:cNvGrpSpPr/>
          <p:nvPr/>
        </p:nvGrpSpPr>
        <p:grpSpPr>
          <a:xfrm>
            <a:off x="16373851" y="3273023"/>
            <a:ext cx="4137493" cy="2089005"/>
            <a:chOff x="0" y="0"/>
            <a:chExt cx="4137492" cy="2089004"/>
          </a:xfrm>
        </p:grpSpPr>
        <p:grpSp>
          <p:nvGrpSpPr>
            <p:cNvPr id="242" name="Group 22"/>
            <p:cNvGrpSpPr/>
            <p:nvPr/>
          </p:nvGrpSpPr>
          <p:grpSpPr>
            <a:xfrm>
              <a:off x="1723226" y="77715"/>
              <a:ext cx="981078" cy="1943101"/>
              <a:chOff x="0" y="0"/>
              <a:chExt cx="981076" cy="1943100"/>
            </a:xfrm>
          </p:grpSpPr>
          <p:sp>
            <p:nvSpPr>
              <p:cNvPr id="240" name="Freeform 21"/>
              <p:cNvSpPr/>
              <p:nvPr/>
            </p:nvSpPr>
            <p:spPr>
              <a:xfrm>
                <a:off x="490538" y="4762"/>
                <a:ext cx="490539" cy="19383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0" y="21494"/>
                    </a:moveTo>
                    <a:cubicBezTo>
                      <a:pt x="140" y="14329"/>
                      <a:pt x="70" y="7165"/>
                      <a:pt x="0" y="0"/>
                    </a:cubicBezTo>
                    <a:lnTo>
                      <a:pt x="3146" y="212"/>
                    </a:lnTo>
                    <a:lnTo>
                      <a:pt x="5033" y="584"/>
                    </a:lnTo>
                    <a:lnTo>
                      <a:pt x="6501" y="1008"/>
                    </a:lnTo>
                    <a:lnTo>
                      <a:pt x="8598" y="1539"/>
                    </a:lnTo>
                    <a:lnTo>
                      <a:pt x="10276" y="2229"/>
                    </a:lnTo>
                    <a:lnTo>
                      <a:pt x="12163" y="2919"/>
                    </a:lnTo>
                    <a:lnTo>
                      <a:pt x="14680" y="4140"/>
                    </a:lnTo>
                    <a:lnTo>
                      <a:pt x="19293" y="6475"/>
                    </a:lnTo>
                    <a:lnTo>
                      <a:pt x="20551" y="7483"/>
                    </a:lnTo>
                    <a:lnTo>
                      <a:pt x="21600" y="7908"/>
                    </a:lnTo>
                    <a:lnTo>
                      <a:pt x="21600" y="21600"/>
                    </a:lnTo>
                    <a:lnTo>
                      <a:pt x="210" y="21494"/>
                    </a:lnTo>
                    <a:close/>
                  </a:path>
                </a:pathLst>
              </a:custGeom>
              <a:solidFill>
                <a:srgbClr val="4F81BD"/>
              </a:solidFill>
              <a:ln w="12700" cap="flat">
                <a:noFill/>
                <a:miter lim="400000"/>
              </a:ln>
              <a:effectLst/>
            </p:spPr>
            <p:txBody>
              <a:bodyPr wrap="square" lIns="91439" tIns="91439" rIns="91439" bIns="91439" numCol="1" anchor="ctr">
                <a:noAutofit/>
              </a:bodyPr>
              <a:lstStyle/>
              <a:p>
                <a:pPr defTabSz="914400">
                  <a:defRPr sz="2600">
                    <a:solidFill>
                      <a:srgbClr val="FFFFFF"/>
                    </a:solidFill>
                    <a:latin typeface="Calibri"/>
                    <a:ea typeface="Calibri"/>
                    <a:cs typeface="Calibri"/>
                    <a:sym typeface="Calibri"/>
                  </a:defRPr>
                </a:pPr>
              </a:p>
            </p:txBody>
          </p:sp>
          <p:sp>
            <p:nvSpPr>
              <p:cNvPr id="241" name="Freeform 32"/>
              <p:cNvSpPr/>
              <p:nvPr/>
            </p:nvSpPr>
            <p:spPr>
              <a:xfrm flipH="1">
                <a:off x="-1" y="0"/>
                <a:ext cx="509589" cy="19383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0" y="21494"/>
                    </a:moveTo>
                    <a:cubicBezTo>
                      <a:pt x="140" y="14329"/>
                      <a:pt x="70" y="7165"/>
                      <a:pt x="0" y="0"/>
                    </a:cubicBezTo>
                    <a:lnTo>
                      <a:pt x="3146" y="212"/>
                    </a:lnTo>
                    <a:lnTo>
                      <a:pt x="5033" y="584"/>
                    </a:lnTo>
                    <a:lnTo>
                      <a:pt x="6501" y="1008"/>
                    </a:lnTo>
                    <a:lnTo>
                      <a:pt x="8598" y="1539"/>
                    </a:lnTo>
                    <a:lnTo>
                      <a:pt x="10276" y="2229"/>
                    </a:lnTo>
                    <a:lnTo>
                      <a:pt x="12163" y="2919"/>
                    </a:lnTo>
                    <a:lnTo>
                      <a:pt x="14680" y="4140"/>
                    </a:lnTo>
                    <a:lnTo>
                      <a:pt x="19293" y="6475"/>
                    </a:lnTo>
                    <a:lnTo>
                      <a:pt x="20551" y="7483"/>
                    </a:lnTo>
                    <a:lnTo>
                      <a:pt x="21600" y="7908"/>
                    </a:lnTo>
                    <a:lnTo>
                      <a:pt x="21600" y="21600"/>
                    </a:lnTo>
                    <a:lnTo>
                      <a:pt x="210" y="21494"/>
                    </a:lnTo>
                    <a:close/>
                  </a:path>
                </a:pathLst>
              </a:custGeom>
              <a:solidFill>
                <a:srgbClr val="4F81BD"/>
              </a:solidFill>
              <a:ln w="12700" cap="flat">
                <a:noFill/>
                <a:miter lim="400000"/>
              </a:ln>
              <a:effectLst/>
            </p:spPr>
            <p:txBody>
              <a:bodyPr wrap="square" lIns="91439" tIns="91439" rIns="91439" bIns="91439" numCol="1" anchor="ctr">
                <a:noAutofit/>
              </a:bodyPr>
              <a:lstStyle/>
              <a:p>
                <a:pPr defTabSz="914400">
                  <a:defRPr sz="2600">
                    <a:solidFill>
                      <a:srgbClr val="FFFFFF"/>
                    </a:solidFill>
                    <a:latin typeface="Calibri"/>
                    <a:ea typeface="Calibri"/>
                    <a:cs typeface="Calibri"/>
                    <a:sym typeface="Calibri"/>
                  </a:defRPr>
                </a:pPr>
              </a:p>
            </p:txBody>
          </p:sp>
        </p:grpSp>
        <p:pic>
          <p:nvPicPr>
            <p:cNvPr id="243" name="Picture 19" descr="Picture 19"/>
            <p:cNvPicPr>
              <a:picLocks noChangeAspect="1"/>
            </p:cNvPicPr>
            <p:nvPr/>
          </p:nvPicPr>
          <p:blipFill>
            <a:blip r:embed="rId3">
              <a:extLst/>
            </a:blip>
            <a:srcRect l="0" t="0" r="9368" b="13155"/>
            <a:stretch>
              <a:fillRect/>
            </a:stretch>
          </p:blipFill>
          <p:spPr>
            <a:xfrm>
              <a:off x="-1" y="0"/>
              <a:ext cx="4137494" cy="2089005"/>
            </a:xfrm>
            <a:prstGeom prst="rect">
              <a:avLst/>
            </a:prstGeom>
            <a:ln w="12700" cap="flat">
              <a:noFill/>
              <a:miter lim="400000"/>
            </a:ln>
            <a:effectLst/>
          </p:spPr>
        </p:pic>
      </p:gr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6" name="Title 1"/>
          <p:cNvSpPr txBox="1"/>
          <p:nvPr>
            <p:ph type="title"/>
          </p:nvPr>
        </p:nvSpPr>
        <p:spPr>
          <a:xfrm>
            <a:off x="6098197" y="1720925"/>
            <a:ext cx="12344401" cy="1714501"/>
          </a:xfrm>
          <a:prstGeom prst="rect">
            <a:avLst/>
          </a:prstGeom>
        </p:spPr>
        <p:txBody>
          <a:bodyPr/>
          <a:lstStyle>
            <a:lvl1pPr>
              <a:defRPr sz="7800"/>
            </a:lvl1pPr>
          </a:lstStyle>
          <a:p>
            <a:pPr/>
            <a:r>
              <a:t>Measures of Heterogeneity</a:t>
            </a:r>
          </a:p>
        </p:txBody>
      </p:sp>
      <p:sp>
        <p:nvSpPr>
          <p:cNvPr id="247" name="Content Placeholder 2"/>
          <p:cNvSpPr txBox="1"/>
          <p:nvPr>
            <p:ph type="body" sz="half" idx="1"/>
          </p:nvPr>
        </p:nvSpPr>
        <p:spPr>
          <a:xfrm>
            <a:off x="4505326" y="3881222"/>
            <a:ext cx="13753784" cy="6788944"/>
          </a:xfrm>
          <a:prstGeom prst="rect">
            <a:avLst/>
          </a:prstGeom>
        </p:spPr>
        <p:txBody>
          <a:bodyPr/>
          <a:lstStyle/>
          <a:p>
            <a:pPr/>
            <a:r>
              <a:t>Standard deviation</a:t>
            </a:r>
          </a:p>
          <a:p>
            <a:pPr/>
          </a:p>
          <a:p>
            <a:pPr/>
          </a:p>
          <a:p>
            <a:pPr/>
            <a:r>
              <a:t>Gini Coefficient</a:t>
            </a:r>
          </a:p>
        </p:txBody>
      </p:sp>
      <p:pic>
        <p:nvPicPr>
          <p:cNvPr id="248" name="Object 8" descr="Object 8"/>
          <p:cNvPicPr>
            <a:picLocks noChangeAspect="1"/>
          </p:cNvPicPr>
          <p:nvPr/>
        </p:nvPicPr>
        <p:blipFill>
          <a:blip r:embed="rId3">
            <a:extLst/>
          </a:blip>
          <a:stretch>
            <a:fillRect/>
          </a:stretch>
        </p:blipFill>
        <p:spPr>
          <a:xfrm>
            <a:off x="11785397" y="3900344"/>
            <a:ext cx="3005327" cy="1275277"/>
          </a:xfrm>
          <a:prstGeom prst="rect">
            <a:avLst/>
          </a:prstGeom>
          <a:ln w="12700">
            <a:miter lim="400000"/>
          </a:ln>
        </p:spPr>
      </p:pic>
      <p:grpSp>
        <p:nvGrpSpPr>
          <p:cNvPr id="256" name="Group 31"/>
          <p:cNvGrpSpPr/>
          <p:nvPr/>
        </p:nvGrpSpPr>
        <p:grpSpPr>
          <a:xfrm>
            <a:off x="17468375" y="6875770"/>
            <a:ext cx="2370725" cy="1942934"/>
            <a:chOff x="0" y="0"/>
            <a:chExt cx="2370724" cy="1942932"/>
          </a:xfrm>
        </p:grpSpPr>
        <p:sp>
          <p:nvSpPr>
            <p:cNvPr id="249" name="Freeform 30"/>
            <p:cNvSpPr/>
            <p:nvPr/>
          </p:nvSpPr>
          <p:spPr>
            <a:xfrm>
              <a:off x="12746" y="421003"/>
              <a:ext cx="2103062" cy="1505454"/>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415"/>
                  </a:moveTo>
                  <a:lnTo>
                    <a:pt x="21600" y="0"/>
                  </a:lnTo>
                  <a:lnTo>
                    <a:pt x="21469" y="21600"/>
                  </a:lnTo>
                  <a:lnTo>
                    <a:pt x="0" y="21415"/>
                  </a:lnTo>
                  <a:close/>
                </a:path>
              </a:pathLst>
            </a:custGeom>
            <a:solidFill>
              <a:srgbClr val="C3D69B"/>
            </a:solidFill>
            <a:ln w="12700" cap="flat">
              <a:noFill/>
              <a:miter lim="400000"/>
            </a:ln>
            <a:effectLst/>
          </p:spPr>
          <p:txBody>
            <a:bodyPr wrap="square" lIns="91439" tIns="91439" rIns="91439" bIns="91439" numCol="1" anchor="ctr">
              <a:noAutofit/>
            </a:bodyPr>
            <a:lstStyle/>
            <a:p>
              <a:pPr defTabSz="914400">
                <a:defRPr sz="2600">
                  <a:solidFill>
                    <a:srgbClr val="FFFFFF"/>
                  </a:solidFill>
                  <a:latin typeface="Calibri"/>
                  <a:ea typeface="Calibri"/>
                  <a:cs typeface="Calibri"/>
                  <a:sym typeface="Calibri"/>
                </a:defRPr>
              </a:pPr>
            </a:p>
          </p:txBody>
        </p:sp>
        <p:sp>
          <p:nvSpPr>
            <p:cNvPr id="250" name="Straight Arrow Connector 10"/>
            <p:cNvSpPr/>
            <p:nvPr/>
          </p:nvSpPr>
          <p:spPr>
            <a:xfrm>
              <a:off x="-1" y="1930066"/>
              <a:ext cx="2370726" cy="12867"/>
            </a:xfrm>
            <a:prstGeom prst="line">
              <a:avLst/>
            </a:prstGeom>
            <a:noFill/>
            <a:ln w="63500" cap="flat">
              <a:solidFill>
                <a:srgbClr val="4F81BD"/>
              </a:solidFill>
              <a:prstDash val="solid"/>
              <a:round/>
              <a:tailEnd type="triangle" w="med" len="med"/>
            </a:ln>
            <a:effectLst>
              <a:outerShdw sx="100000" sy="100000" kx="0" ky="0" algn="b" rotWithShape="0" blurRad="76200" dist="38100" dir="5400000">
                <a:srgbClr val="000000">
                  <a:alpha val="38000"/>
                </a:srgbClr>
              </a:outerShdw>
            </a:effectLst>
          </p:spPr>
          <p:txBody>
            <a:bodyPr wrap="square" lIns="91439" tIns="91439" rIns="91439" bIns="91439" numCol="1" anchor="t">
              <a:noAutofit/>
            </a:bodyPr>
            <a:lstStyle/>
            <a:p>
              <a:pPr algn="l" defTabSz="914400">
                <a:defRPr sz="3600">
                  <a:solidFill>
                    <a:srgbClr val="000000"/>
                  </a:solidFill>
                  <a:latin typeface="Calibri"/>
                  <a:ea typeface="Calibri"/>
                  <a:cs typeface="Calibri"/>
                  <a:sym typeface="Calibri"/>
                </a:defRPr>
              </a:pPr>
            </a:p>
          </p:txBody>
        </p:sp>
        <p:sp>
          <p:nvSpPr>
            <p:cNvPr id="251" name="Straight Arrow Connector 11"/>
            <p:cNvSpPr/>
            <p:nvPr/>
          </p:nvSpPr>
          <p:spPr>
            <a:xfrm flipV="1">
              <a:off x="9185" y="0"/>
              <a:ext cx="1" cy="1926457"/>
            </a:xfrm>
            <a:prstGeom prst="line">
              <a:avLst/>
            </a:prstGeom>
            <a:noFill/>
            <a:ln w="63500" cap="flat">
              <a:solidFill>
                <a:srgbClr val="4F81BD"/>
              </a:solidFill>
              <a:prstDash val="solid"/>
              <a:round/>
              <a:tailEnd type="triangle" w="med" len="med"/>
            </a:ln>
            <a:effectLst>
              <a:outerShdw sx="100000" sy="100000" kx="0" ky="0" algn="b" rotWithShape="0" blurRad="76200" dist="38100" dir="5400000">
                <a:srgbClr val="000000">
                  <a:alpha val="38000"/>
                </a:srgbClr>
              </a:outerShdw>
            </a:effectLst>
          </p:spPr>
          <p:txBody>
            <a:bodyPr wrap="square" lIns="91439" tIns="91439" rIns="91439" bIns="91439" numCol="1" anchor="t">
              <a:noAutofit/>
            </a:bodyPr>
            <a:lstStyle/>
            <a:p>
              <a:pPr algn="l" defTabSz="914400">
                <a:defRPr sz="3600">
                  <a:solidFill>
                    <a:srgbClr val="000000"/>
                  </a:solidFill>
                  <a:latin typeface="Calibri"/>
                  <a:ea typeface="Calibri"/>
                  <a:cs typeface="Calibri"/>
                  <a:sym typeface="Calibri"/>
                </a:defRPr>
              </a:pPr>
            </a:p>
          </p:txBody>
        </p:sp>
        <p:sp>
          <p:nvSpPr>
            <p:cNvPr id="252" name="Freeform 29"/>
            <p:cNvSpPr/>
            <p:nvPr/>
          </p:nvSpPr>
          <p:spPr>
            <a:xfrm>
              <a:off x="21931" y="446738"/>
              <a:ext cx="2077570" cy="147971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lnTo>
                    <a:pt x="21600" y="0"/>
                  </a:lnTo>
                  <a:lnTo>
                    <a:pt x="18950" y="8640"/>
                  </a:lnTo>
                  <a:lnTo>
                    <a:pt x="13649" y="15590"/>
                  </a:lnTo>
                  <a:lnTo>
                    <a:pt x="8613" y="19158"/>
                  </a:lnTo>
                  <a:lnTo>
                    <a:pt x="2915" y="20661"/>
                  </a:lnTo>
                  <a:lnTo>
                    <a:pt x="530" y="21412"/>
                  </a:lnTo>
                </a:path>
              </a:pathLst>
            </a:custGeom>
            <a:solidFill>
              <a:srgbClr val="8EB4E3"/>
            </a:solidFill>
            <a:ln w="12700" cap="flat">
              <a:noFill/>
              <a:miter lim="400000"/>
            </a:ln>
            <a:effectLst/>
          </p:spPr>
          <p:txBody>
            <a:bodyPr wrap="square" lIns="91439" tIns="91439" rIns="91439" bIns="91439" numCol="1" anchor="ctr">
              <a:noAutofit/>
            </a:bodyPr>
            <a:lstStyle/>
            <a:p>
              <a:pPr defTabSz="914400">
                <a:defRPr sz="2600">
                  <a:solidFill>
                    <a:srgbClr val="000000"/>
                  </a:solidFill>
                  <a:latin typeface="Calibri"/>
                  <a:ea typeface="Calibri"/>
                  <a:cs typeface="Calibri"/>
                  <a:sym typeface="Calibri"/>
                </a:defRPr>
              </a:pPr>
            </a:p>
          </p:txBody>
        </p:sp>
        <p:sp>
          <p:nvSpPr>
            <p:cNvPr id="253" name="Straight Connector 14"/>
            <p:cNvSpPr/>
            <p:nvPr/>
          </p:nvSpPr>
          <p:spPr>
            <a:xfrm flipV="1">
              <a:off x="34677" y="421004"/>
              <a:ext cx="2081131" cy="1488975"/>
            </a:xfrm>
            <a:prstGeom prst="line">
              <a:avLst/>
            </a:prstGeom>
            <a:noFill/>
            <a:ln w="63500" cap="flat">
              <a:solidFill>
                <a:srgbClr val="4F81BD"/>
              </a:solidFill>
              <a:prstDash val="solid"/>
              <a:round/>
            </a:ln>
            <a:effectLst>
              <a:outerShdw sx="100000" sy="100000" kx="0" ky="0" algn="b" rotWithShape="0" blurRad="76200" dist="38100" dir="5400000">
                <a:srgbClr val="000000">
                  <a:alpha val="38000"/>
                </a:srgbClr>
              </a:outerShdw>
            </a:effectLst>
          </p:spPr>
          <p:txBody>
            <a:bodyPr wrap="square" lIns="91439" tIns="91439" rIns="91439" bIns="91439" numCol="1" anchor="t">
              <a:noAutofit/>
            </a:bodyPr>
            <a:lstStyle/>
            <a:p>
              <a:pPr algn="l" defTabSz="914400">
                <a:defRPr sz="3600">
                  <a:solidFill>
                    <a:srgbClr val="000000"/>
                  </a:solidFill>
                  <a:latin typeface="Calibri"/>
                  <a:ea typeface="Calibri"/>
                  <a:cs typeface="Calibri"/>
                  <a:sym typeface="Calibri"/>
                </a:defRPr>
              </a:pPr>
            </a:p>
          </p:txBody>
        </p:sp>
        <p:sp>
          <p:nvSpPr>
            <p:cNvPr id="254" name="Freeform 23"/>
            <p:cNvSpPr/>
            <p:nvPr/>
          </p:nvSpPr>
          <p:spPr>
            <a:xfrm>
              <a:off x="38238" y="421003"/>
              <a:ext cx="2077570" cy="149258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21600"/>
                  </a:moveTo>
                  <a:cubicBezTo>
                    <a:pt x="3258" y="20693"/>
                    <a:pt x="6515" y="19785"/>
                    <a:pt x="9039" y="18439"/>
                  </a:cubicBezTo>
                  <a:cubicBezTo>
                    <a:pt x="11563" y="17093"/>
                    <a:pt x="13500" y="15220"/>
                    <a:pt x="15143" y="13522"/>
                  </a:cubicBezTo>
                  <a:cubicBezTo>
                    <a:pt x="16787" y="11824"/>
                    <a:pt x="17824" y="10507"/>
                    <a:pt x="18900" y="8254"/>
                  </a:cubicBezTo>
                  <a:cubicBezTo>
                    <a:pt x="19976" y="6000"/>
                    <a:pt x="21600" y="0"/>
                    <a:pt x="21600" y="0"/>
                  </a:cubicBezTo>
                </a:path>
              </a:pathLst>
            </a:custGeom>
            <a:noFill/>
            <a:ln w="63500" cap="flat">
              <a:solidFill>
                <a:srgbClr val="4F81BD"/>
              </a:solidFill>
              <a:prstDash val="solid"/>
              <a:round/>
            </a:ln>
            <a:effectLst>
              <a:outerShdw sx="100000" sy="100000" kx="0" ky="0" algn="b" rotWithShape="0" blurRad="76200" dist="38100" dir="5400000">
                <a:srgbClr val="000000">
                  <a:alpha val="38000"/>
                </a:srgbClr>
              </a:outerShdw>
            </a:effectLst>
          </p:spPr>
          <p:txBody>
            <a:bodyPr wrap="square" lIns="91439" tIns="91439" rIns="91439" bIns="91439" numCol="1" anchor="ctr">
              <a:noAutofit/>
            </a:bodyPr>
            <a:lstStyle/>
            <a:p>
              <a:pPr defTabSz="914400">
                <a:defRPr sz="2600">
                  <a:solidFill>
                    <a:srgbClr val="000000"/>
                  </a:solidFill>
                  <a:latin typeface="Calibri"/>
                  <a:ea typeface="Calibri"/>
                  <a:cs typeface="Calibri"/>
                  <a:sym typeface="Calibri"/>
                </a:defRPr>
              </a:pPr>
            </a:p>
          </p:txBody>
        </p:sp>
        <p:sp>
          <p:nvSpPr>
            <p:cNvPr id="255" name="Straight Connector 27"/>
            <p:cNvSpPr/>
            <p:nvPr/>
          </p:nvSpPr>
          <p:spPr>
            <a:xfrm flipH="1">
              <a:off x="2115807" y="421003"/>
              <a:ext cx="1" cy="1488975"/>
            </a:xfrm>
            <a:prstGeom prst="line">
              <a:avLst/>
            </a:prstGeom>
            <a:noFill/>
            <a:ln w="63500" cap="flat">
              <a:solidFill>
                <a:srgbClr val="4F81BD"/>
              </a:solidFill>
              <a:prstDash val="solid"/>
              <a:round/>
            </a:ln>
            <a:effectLst>
              <a:outerShdw sx="100000" sy="100000" kx="0" ky="0" algn="b" rotWithShape="0" blurRad="76200" dist="38100" dir="5400000">
                <a:srgbClr val="000000">
                  <a:alpha val="38000"/>
                </a:srgbClr>
              </a:outerShdw>
            </a:effectLst>
          </p:spPr>
          <p:txBody>
            <a:bodyPr wrap="square" lIns="91439" tIns="91439" rIns="91439" bIns="91439" numCol="1" anchor="t">
              <a:noAutofit/>
            </a:bodyPr>
            <a:lstStyle/>
            <a:p>
              <a:pPr algn="l" defTabSz="914400">
                <a:defRPr sz="3600">
                  <a:solidFill>
                    <a:srgbClr val="000000"/>
                  </a:solidFill>
                  <a:latin typeface="Calibri"/>
                  <a:ea typeface="Calibri"/>
                  <a:cs typeface="Calibri"/>
                  <a:sym typeface="Calibri"/>
                </a:defRPr>
              </a:pPr>
            </a:p>
          </p:txBody>
        </p:sp>
      </p:grpSp>
      <p:grpSp>
        <p:nvGrpSpPr>
          <p:cNvPr id="259" name="Group 28"/>
          <p:cNvGrpSpPr/>
          <p:nvPr/>
        </p:nvGrpSpPr>
        <p:grpSpPr>
          <a:xfrm>
            <a:off x="11700850" y="7038209"/>
            <a:ext cx="3089875" cy="2165273"/>
            <a:chOff x="0" y="0"/>
            <a:chExt cx="3089874" cy="2165271"/>
          </a:xfrm>
        </p:grpSpPr>
        <p:pic>
          <p:nvPicPr>
            <p:cNvPr id="257" name="Picture 6" descr="Picture 6"/>
            <p:cNvPicPr>
              <a:picLocks noChangeAspect="1"/>
            </p:cNvPicPr>
            <p:nvPr/>
          </p:nvPicPr>
          <p:blipFill>
            <a:blip r:embed="rId4">
              <a:extLst/>
            </a:blip>
            <a:srcRect l="56603" t="0" r="7274" b="0"/>
            <a:stretch>
              <a:fillRect/>
            </a:stretch>
          </p:blipFill>
          <p:spPr>
            <a:xfrm>
              <a:off x="927752" y="0"/>
              <a:ext cx="2162122" cy="2165272"/>
            </a:xfrm>
            <a:prstGeom prst="rect">
              <a:avLst/>
            </a:prstGeom>
            <a:ln w="12700" cap="flat">
              <a:noFill/>
              <a:miter lim="400000"/>
            </a:ln>
            <a:effectLst/>
          </p:spPr>
        </p:pic>
        <p:sp>
          <p:nvSpPr>
            <p:cNvPr id="258" name="TextBox 7"/>
            <p:cNvSpPr txBox="1"/>
            <p:nvPr/>
          </p:nvSpPr>
          <p:spPr>
            <a:xfrm>
              <a:off x="-1" y="707081"/>
              <a:ext cx="642996" cy="52910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none" lIns="91439" tIns="91439" rIns="91439" bIns="91439" numCol="1" anchor="t">
              <a:spAutoFit/>
            </a:bodyPr>
            <a:lstStyle>
              <a:lvl1pPr algn="l" defTabSz="914400">
                <a:defRPr sz="2600">
                  <a:solidFill>
                    <a:srgbClr val="000000"/>
                  </a:solidFill>
                  <a:latin typeface="Calibri"/>
                  <a:ea typeface="Calibri"/>
                  <a:cs typeface="Calibri"/>
                  <a:sym typeface="Calibri"/>
                </a:defRPr>
              </a:lvl1pPr>
            </a:lstStyle>
            <a:p>
              <a:pPr/>
              <a:r>
                <a:t>G =</a:t>
              </a:r>
            </a:p>
          </p:txBody>
        </p:sp>
      </p:grpSp>
      <p:grpSp>
        <p:nvGrpSpPr>
          <p:cNvPr id="264" name="Group 36"/>
          <p:cNvGrpSpPr/>
          <p:nvPr/>
        </p:nvGrpSpPr>
        <p:grpSpPr>
          <a:xfrm>
            <a:off x="16584992" y="3133212"/>
            <a:ext cx="4137493" cy="2089005"/>
            <a:chOff x="0" y="0"/>
            <a:chExt cx="4137492" cy="2089004"/>
          </a:xfrm>
        </p:grpSpPr>
        <p:grpSp>
          <p:nvGrpSpPr>
            <p:cNvPr id="262" name="Group 22"/>
            <p:cNvGrpSpPr/>
            <p:nvPr/>
          </p:nvGrpSpPr>
          <p:grpSpPr>
            <a:xfrm>
              <a:off x="1723226" y="77715"/>
              <a:ext cx="981078" cy="1943101"/>
              <a:chOff x="0" y="0"/>
              <a:chExt cx="981076" cy="1943100"/>
            </a:xfrm>
          </p:grpSpPr>
          <p:sp>
            <p:nvSpPr>
              <p:cNvPr id="260" name="Freeform 21"/>
              <p:cNvSpPr/>
              <p:nvPr/>
            </p:nvSpPr>
            <p:spPr>
              <a:xfrm>
                <a:off x="490538" y="4762"/>
                <a:ext cx="490539" cy="19383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0" y="21494"/>
                    </a:moveTo>
                    <a:cubicBezTo>
                      <a:pt x="140" y="14329"/>
                      <a:pt x="70" y="7165"/>
                      <a:pt x="0" y="0"/>
                    </a:cubicBezTo>
                    <a:lnTo>
                      <a:pt x="3146" y="212"/>
                    </a:lnTo>
                    <a:lnTo>
                      <a:pt x="5033" y="584"/>
                    </a:lnTo>
                    <a:lnTo>
                      <a:pt x="6501" y="1008"/>
                    </a:lnTo>
                    <a:lnTo>
                      <a:pt x="8598" y="1539"/>
                    </a:lnTo>
                    <a:lnTo>
                      <a:pt x="10276" y="2229"/>
                    </a:lnTo>
                    <a:lnTo>
                      <a:pt x="12163" y="2919"/>
                    </a:lnTo>
                    <a:lnTo>
                      <a:pt x="14680" y="4140"/>
                    </a:lnTo>
                    <a:lnTo>
                      <a:pt x="19293" y="6475"/>
                    </a:lnTo>
                    <a:lnTo>
                      <a:pt x="20551" y="7483"/>
                    </a:lnTo>
                    <a:lnTo>
                      <a:pt x="21600" y="7908"/>
                    </a:lnTo>
                    <a:lnTo>
                      <a:pt x="21600" y="21600"/>
                    </a:lnTo>
                    <a:lnTo>
                      <a:pt x="210" y="21494"/>
                    </a:lnTo>
                    <a:close/>
                  </a:path>
                </a:pathLst>
              </a:custGeom>
              <a:solidFill>
                <a:srgbClr val="4F81BD"/>
              </a:solidFill>
              <a:ln w="12700" cap="flat">
                <a:noFill/>
                <a:miter lim="400000"/>
              </a:ln>
              <a:effectLst/>
            </p:spPr>
            <p:txBody>
              <a:bodyPr wrap="square" lIns="91439" tIns="91439" rIns="91439" bIns="91439" numCol="1" anchor="ctr">
                <a:noAutofit/>
              </a:bodyPr>
              <a:lstStyle/>
              <a:p>
                <a:pPr defTabSz="914400">
                  <a:defRPr sz="2600">
                    <a:solidFill>
                      <a:srgbClr val="FFFFFF"/>
                    </a:solidFill>
                    <a:latin typeface="Calibri"/>
                    <a:ea typeface="Calibri"/>
                    <a:cs typeface="Calibri"/>
                    <a:sym typeface="Calibri"/>
                  </a:defRPr>
                </a:pPr>
              </a:p>
            </p:txBody>
          </p:sp>
          <p:sp>
            <p:nvSpPr>
              <p:cNvPr id="261" name="Freeform 32"/>
              <p:cNvSpPr/>
              <p:nvPr/>
            </p:nvSpPr>
            <p:spPr>
              <a:xfrm flipH="1">
                <a:off x="-1" y="0"/>
                <a:ext cx="509589" cy="193833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0" y="21494"/>
                    </a:moveTo>
                    <a:cubicBezTo>
                      <a:pt x="140" y="14329"/>
                      <a:pt x="70" y="7165"/>
                      <a:pt x="0" y="0"/>
                    </a:cubicBezTo>
                    <a:lnTo>
                      <a:pt x="3146" y="212"/>
                    </a:lnTo>
                    <a:lnTo>
                      <a:pt x="5033" y="584"/>
                    </a:lnTo>
                    <a:lnTo>
                      <a:pt x="6501" y="1008"/>
                    </a:lnTo>
                    <a:lnTo>
                      <a:pt x="8598" y="1539"/>
                    </a:lnTo>
                    <a:lnTo>
                      <a:pt x="10276" y="2229"/>
                    </a:lnTo>
                    <a:lnTo>
                      <a:pt x="12163" y="2919"/>
                    </a:lnTo>
                    <a:lnTo>
                      <a:pt x="14680" y="4140"/>
                    </a:lnTo>
                    <a:lnTo>
                      <a:pt x="19293" y="6475"/>
                    </a:lnTo>
                    <a:lnTo>
                      <a:pt x="20551" y="7483"/>
                    </a:lnTo>
                    <a:lnTo>
                      <a:pt x="21600" y="7908"/>
                    </a:lnTo>
                    <a:lnTo>
                      <a:pt x="21600" y="21600"/>
                    </a:lnTo>
                    <a:lnTo>
                      <a:pt x="210" y="21494"/>
                    </a:lnTo>
                    <a:close/>
                  </a:path>
                </a:pathLst>
              </a:custGeom>
              <a:solidFill>
                <a:srgbClr val="4F81BD"/>
              </a:solidFill>
              <a:ln w="12700" cap="flat">
                <a:noFill/>
                <a:miter lim="400000"/>
              </a:ln>
              <a:effectLst/>
            </p:spPr>
            <p:txBody>
              <a:bodyPr wrap="square" lIns="91439" tIns="91439" rIns="91439" bIns="91439" numCol="1" anchor="ctr">
                <a:noAutofit/>
              </a:bodyPr>
              <a:lstStyle/>
              <a:p>
                <a:pPr defTabSz="914400">
                  <a:defRPr sz="2600">
                    <a:solidFill>
                      <a:srgbClr val="FFFFFF"/>
                    </a:solidFill>
                    <a:latin typeface="Calibri"/>
                    <a:ea typeface="Calibri"/>
                    <a:cs typeface="Calibri"/>
                    <a:sym typeface="Calibri"/>
                  </a:defRPr>
                </a:pPr>
              </a:p>
            </p:txBody>
          </p:sp>
        </p:grpSp>
        <p:pic>
          <p:nvPicPr>
            <p:cNvPr id="263" name="Picture 19" descr="Picture 19"/>
            <p:cNvPicPr>
              <a:picLocks noChangeAspect="1"/>
            </p:cNvPicPr>
            <p:nvPr/>
          </p:nvPicPr>
          <p:blipFill>
            <a:blip r:embed="rId5">
              <a:extLst/>
            </a:blip>
            <a:srcRect l="0" t="0" r="9368" b="13155"/>
            <a:stretch>
              <a:fillRect/>
            </a:stretch>
          </p:blipFill>
          <p:spPr>
            <a:xfrm>
              <a:off x="-1" y="0"/>
              <a:ext cx="4137494" cy="2089005"/>
            </a:xfrm>
            <a:prstGeom prst="rect">
              <a:avLst/>
            </a:prstGeom>
            <a:ln w="12700" cap="flat">
              <a:noFill/>
              <a:miter lim="400000"/>
            </a:ln>
            <a:effectLst/>
          </p:spPr>
        </p:pic>
      </p:gr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8" name="Figure_6.14.pdf" descr="Figure_6.14.pdf"/>
          <p:cNvPicPr>
            <a:picLocks noChangeAspect="1"/>
          </p:cNvPicPr>
          <p:nvPr/>
        </p:nvPicPr>
        <p:blipFill>
          <a:blip r:embed="rId2">
            <a:extLst/>
          </a:blip>
          <a:stretch>
            <a:fillRect/>
          </a:stretch>
        </p:blipFill>
        <p:spPr>
          <a:xfrm>
            <a:off x="6016398" y="-127131"/>
            <a:ext cx="13970263" cy="13970262"/>
          </a:xfrm>
          <a:prstGeom prst="rect">
            <a:avLst/>
          </a:prstGeom>
          <a:ln w="12700">
            <a:miter lim="400000"/>
          </a:ln>
        </p:spPr>
      </p:pic>
      <p:sp>
        <p:nvSpPr>
          <p:cNvPr id="269" name="Spatial sorting and inequality"/>
          <p:cNvSpPr txBox="1"/>
          <p:nvPr/>
        </p:nvSpPr>
        <p:spPr>
          <a:xfrm>
            <a:off x="136742" y="1878454"/>
            <a:ext cx="5564938"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Spatial sorting and inequality</a:t>
            </a:r>
          </a:p>
        </p:txBody>
      </p:sp>
      <p:sp>
        <p:nvSpPr>
          <p:cNvPr id="270" name="Same inequality"/>
          <p:cNvSpPr txBox="1"/>
          <p:nvPr/>
        </p:nvSpPr>
        <p:spPr>
          <a:xfrm>
            <a:off x="1666446" y="4434041"/>
            <a:ext cx="3102967" cy="585112"/>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000000"/>
                </a:solidFill>
                <a:latin typeface="Helvetica Neue Medium"/>
                <a:ea typeface="Helvetica Neue Medium"/>
                <a:cs typeface="Helvetica Neue Medium"/>
                <a:sym typeface="Helvetica Neue Medium"/>
              </a:defRPr>
            </a:lvl1pPr>
          </a:lstStyle>
          <a:p>
            <a:pPr/>
            <a:r>
              <a:t>Same inequality</a:t>
            </a:r>
          </a:p>
        </p:txBody>
      </p:sp>
      <p:sp>
        <p:nvSpPr>
          <p:cNvPr id="271" name="Same inequality"/>
          <p:cNvSpPr txBox="1"/>
          <p:nvPr/>
        </p:nvSpPr>
        <p:spPr>
          <a:xfrm>
            <a:off x="1666446" y="10791962"/>
            <a:ext cx="3102967" cy="585112"/>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000000"/>
                </a:solidFill>
                <a:latin typeface="Helvetica Neue Medium"/>
                <a:ea typeface="Helvetica Neue Medium"/>
                <a:cs typeface="Helvetica Neue Medium"/>
                <a:sym typeface="Helvetica Neue Medium"/>
              </a:defRPr>
            </a:lvl1pPr>
          </a:lstStyle>
          <a:p>
            <a:pPr/>
            <a:r>
              <a:t>Same inequality</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3" name="City size effect"/>
          <p:cNvSpPr txBox="1"/>
          <p:nvPr/>
        </p:nvSpPr>
        <p:spPr>
          <a:xfrm>
            <a:off x="10753089" y="897206"/>
            <a:ext cx="2877821"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City size effect</a:t>
            </a:r>
          </a:p>
        </p:txBody>
      </p:sp>
      <p:pic>
        <p:nvPicPr>
          <p:cNvPr id="274" name="Figure_6.13.pdf" descr="Figure_6.13.pdf"/>
          <p:cNvPicPr>
            <a:picLocks noChangeAspect="1"/>
          </p:cNvPicPr>
          <p:nvPr/>
        </p:nvPicPr>
        <p:blipFill>
          <a:blip r:embed="rId3">
            <a:extLst/>
          </a:blip>
          <a:stretch>
            <a:fillRect/>
          </a:stretch>
        </p:blipFill>
        <p:spPr>
          <a:xfrm>
            <a:off x="403006" y="2417369"/>
            <a:ext cx="23577988" cy="8273266"/>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8" name="Figure_6.12color.pdf" descr="Figure_6.12color.pdf"/>
          <p:cNvPicPr>
            <a:picLocks noChangeAspect="1"/>
          </p:cNvPicPr>
          <p:nvPr/>
        </p:nvPicPr>
        <p:blipFill>
          <a:blip r:embed="rId2">
            <a:extLst/>
          </a:blip>
          <a:stretch>
            <a:fillRect/>
          </a:stretch>
        </p:blipFill>
        <p:spPr>
          <a:xfrm>
            <a:off x="3048000" y="540391"/>
            <a:ext cx="18288000" cy="13716001"/>
          </a:xfrm>
          <a:prstGeom prst="rect">
            <a:avLst/>
          </a:prstGeom>
          <a:ln w="12700">
            <a:miter lim="400000"/>
          </a:ln>
        </p:spPr>
      </p:pic>
      <p:sp>
        <p:nvSpPr>
          <p:cNvPr id="279" name="Inequality vs development"/>
          <p:cNvSpPr txBox="1"/>
          <p:nvPr/>
        </p:nvSpPr>
        <p:spPr>
          <a:xfrm>
            <a:off x="18458904" y="382051"/>
            <a:ext cx="5030522"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Inequality vs development</a:t>
            </a:r>
          </a:p>
        </p:txBody>
      </p:sp>
      <p:sp>
        <p:nvSpPr>
          <p:cNvPr id="280" name="Superlinear scaling"/>
          <p:cNvSpPr txBox="1"/>
          <p:nvPr/>
        </p:nvSpPr>
        <p:spPr>
          <a:xfrm>
            <a:off x="7693460" y="4478759"/>
            <a:ext cx="3698343"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Superlinear scaling</a:t>
            </a:r>
          </a:p>
        </p:txBody>
      </p:sp>
      <p:sp>
        <p:nvSpPr>
          <p:cNvPr id="281" name="Inequality vs development"/>
          <p:cNvSpPr txBox="1"/>
          <p:nvPr/>
        </p:nvSpPr>
        <p:spPr>
          <a:xfrm>
            <a:off x="5608906" y="7105835"/>
            <a:ext cx="5030522"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Inequality vs development</a:t>
            </a:r>
          </a:p>
        </p:txBody>
      </p:sp>
      <p:sp>
        <p:nvSpPr>
          <p:cNvPr id="282" name="Neighborhood polarization vs inequality (1km scale)"/>
          <p:cNvSpPr txBox="1"/>
          <p:nvPr/>
        </p:nvSpPr>
        <p:spPr>
          <a:xfrm>
            <a:off x="13293656" y="7105835"/>
            <a:ext cx="9796781"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Neighborhood polarization vs inequality (1km scale)</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Title 1"/>
          <p:cNvSpPr txBox="1"/>
          <p:nvPr>
            <p:ph type="title"/>
          </p:nvPr>
        </p:nvSpPr>
        <p:spPr>
          <a:prstGeom prst="rect">
            <a:avLst/>
          </a:prstGeom>
        </p:spPr>
        <p:txBody>
          <a:bodyPr/>
          <a:lstStyle>
            <a:lvl1pPr defTabSz="795527">
              <a:defRPr sz="7656"/>
            </a:lvl1pPr>
          </a:lstStyle>
          <a:p>
            <a:pPr/>
            <a:r>
              <a:t>Development and reduction of inequality</a:t>
            </a:r>
          </a:p>
        </p:txBody>
      </p:sp>
      <p:pic>
        <p:nvPicPr>
          <p:cNvPr id="285" name="Figure_6.15.pdf" descr="Figure_6.15.pdf"/>
          <p:cNvPicPr>
            <a:picLocks noChangeAspect="1"/>
          </p:cNvPicPr>
          <p:nvPr/>
        </p:nvPicPr>
        <p:blipFill>
          <a:blip r:embed="rId2">
            <a:extLst/>
          </a:blip>
          <a:stretch>
            <a:fillRect/>
          </a:stretch>
        </p:blipFill>
        <p:spPr>
          <a:xfrm>
            <a:off x="1553212" y="3300589"/>
            <a:ext cx="21277576" cy="7952957"/>
          </a:xfrm>
          <a:prstGeom prst="rect">
            <a:avLst/>
          </a:prstGeom>
          <a:ln w="12700">
            <a:miter lim="400000"/>
          </a:ln>
        </p:spPr>
      </p:pic>
      <p:sp>
        <p:nvSpPr>
          <p:cNvPr id="286" name="More people gain services down the urban hierarchy over time"/>
          <p:cNvSpPr txBox="1"/>
          <p:nvPr/>
        </p:nvSpPr>
        <p:spPr>
          <a:xfrm>
            <a:off x="6227825" y="2418140"/>
            <a:ext cx="11928349"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More people gain services down the urban hierarchy over time </a:t>
            </a:r>
          </a:p>
        </p:txBody>
      </p:sp>
      <p:sp>
        <p:nvSpPr>
          <p:cNvPr id="287" name="TextBox 5"/>
          <p:cNvSpPr txBox="1"/>
          <p:nvPr/>
        </p:nvSpPr>
        <p:spPr>
          <a:xfrm>
            <a:off x="13610302" y="8784334"/>
            <a:ext cx="6246722" cy="529105"/>
          </a:xfrm>
          <a:prstGeom prst="rect">
            <a:avLst/>
          </a:prstGeom>
          <a:ln w="12700">
            <a:miter lim="400000"/>
          </a:ln>
          <a:extLst>
            <a:ext uri="{C572A759-6A51-4108-AA02-DFA0A04FC94B}">
              <ma14:wrappingTextBoxFlag xmlns:ma14="http://schemas.microsoft.com/office/mac/drawingml/2011/main" val="1"/>
            </a:ext>
          </a:extLst>
        </p:spPr>
        <p:txBody>
          <a:bodyPr wrap="none" tIns="91439" bIns="91439">
            <a:spAutoFit/>
          </a:bodyPr>
          <a:lstStyle>
            <a:lvl1pPr algn="l" defTabSz="914400">
              <a:lnSpc>
                <a:spcPct val="90000"/>
              </a:lnSpc>
              <a:defRPr sz="2600">
                <a:solidFill>
                  <a:srgbClr val="000000"/>
                </a:solidFill>
                <a:latin typeface="Calibri"/>
                <a:ea typeface="Calibri"/>
                <a:cs typeface="Calibri"/>
                <a:sym typeface="Calibri"/>
              </a:defRPr>
            </a:lvl1pPr>
          </a:lstStyle>
          <a:p>
            <a:pPr/>
            <a:r>
              <a:t>Figures by Mollie Gaines (ORNL SULI student)</a:t>
            </a:r>
          </a:p>
        </p:txBody>
      </p:sp>
      <p:sp>
        <p:nvSpPr>
          <p:cNvPr id="288" name="Innovations typically travel down the urban hierarchy from larger to smaller cities"/>
          <p:cNvSpPr txBox="1"/>
          <p:nvPr/>
        </p:nvSpPr>
        <p:spPr>
          <a:xfrm>
            <a:off x="4407825" y="12578395"/>
            <a:ext cx="15233600" cy="585112"/>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000000"/>
                </a:solidFill>
                <a:latin typeface="Helvetica Neue Medium"/>
                <a:ea typeface="Helvetica Neue Medium"/>
                <a:cs typeface="Helvetica Neue Medium"/>
                <a:sym typeface="Helvetica Neue Medium"/>
              </a:defRPr>
            </a:lvl1pPr>
          </a:lstStyle>
          <a:p>
            <a:pPr/>
            <a:r>
              <a:t>Innovations typically travel down the urban hierarchy from larger to smaller cities</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Neighborhoods are the important scale for:"/>
          <p:cNvSpPr txBox="1"/>
          <p:nvPr/>
        </p:nvSpPr>
        <p:spPr>
          <a:xfrm>
            <a:off x="1149544" y="2737045"/>
            <a:ext cx="8298384"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Neighborhoods are the important scale for: </a:t>
            </a:r>
          </a:p>
        </p:txBody>
      </p:sp>
      <p:sp>
        <p:nvSpPr>
          <p:cNvPr id="185" name="Well-being and human development (especially children)…"/>
          <p:cNvSpPr txBox="1"/>
          <p:nvPr/>
        </p:nvSpPr>
        <p:spPr>
          <a:xfrm>
            <a:off x="5667286" y="4665292"/>
            <a:ext cx="13049429" cy="300860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b="1" sz="3800"/>
            </a:pPr>
            <a:r>
              <a:t>Well-being and human development (especially children)</a:t>
            </a:r>
          </a:p>
          <a:p>
            <a:pPr algn="l">
              <a:defRPr b="1" sz="3800"/>
            </a:pPr>
          </a:p>
          <a:p>
            <a:pPr algn="l">
              <a:defRPr b="1" sz="3800"/>
            </a:pPr>
            <a:r>
              <a:t>Inequality and segregation</a:t>
            </a:r>
          </a:p>
          <a:p>
            <a:pPr algn="l">
              <a:defRPr b="1" sz="3800"/>
            </a:pPr>
          </a:p>
          <a:p>
            <a:pPr algn="l">
              <a:defRPr b="1" sz="3800"/>
            </a:pPr>
            <a:r>
              <a:t>Community organization and “P”olitics</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189" name="Group 6"/>
          <p:cNvGrpSpPr/>
          <p:nvPr/>
        </p:nvGrpSpPr>
        <p:grpSpPr>
          <a:xfrm>
            <a:off x="7197687" y="0"/>
            <a:ext cx="14025423" cy="13716002"/>
            <a:chOff x="0" y="0"/>
            <a:chExt cx="14025421" cy="13716001"/>
          </a:xfrm>
        </p:grpSpPr>
        <p:pic>
          <p:nvPicPr>
            <p:cNvPr id="187" name="Picture 4" descr="Picture 4"/>
            <p:cNvPicPr>
              <a:picLocks noChangeAspect="1"/>
            </p:cNvPicPr>
            <p:nvPr/>
          </p:nvPicPr>
          <p:blipFill>
            <a:blip r:embed="rId2">
              <a:extLst/>
            </a:blip>
            <a:srcRect l="28871" t="8510" r="4785" b="6617"/>
            <a:stretch>
              <a:fillRect/>
            </a:stretch>
          </p:blipFill>
          <p:spPr>
            <a:xfrm>
              <a:off x="150410" y="2"/>
              <a:ext cx="13875012" cy="13716000"/>
            </a:xfrm>
            <a:prstGeom prst="rect">
              <a:avLst/>
            </a:prstGeom>
            <a:ln w="12700" cap="flat">
              <a:noFill/>
              <a:miter lim="400000"/>
            </a:ln>
            <a:effectLst/>
          </p:spPr>
        </p:pic>
        <p:sp>
          <p:nvSpPr>
            <p:cNvPr id="188" name="Rectangle 5"/>
            <p:cNvSpPr/>
            <p:nvPr/>
          </p:nvSpPr>
          <p:spPr>
            <a:xfrm>
              <a:off x="-1" y="0"/>
              <a:ext cx="802125" cy="534771"/>
            </a:xfrm>
            <a:prstGeom prst="rect">
              <a:avLst/>
            </a:prstGeom>
            <a:solidFill>
              <a:srgbClr val="FFFFFF"/>
            </a:solidFill>
            <a:ln w="12700" cap="flat">
              <a:noFill/>
              <a:miter lim="400000"/>
            </a:ln>
            <a:effectLst/>
          </p:spPr>
          <p:txBody>
            <a:bodyPr wrap="square" lIns="91439" tIns="91439" rIns="91439" bIns="91439" numCol="1" anchor="ctr">
              <a:noAutofit/>
            </a:bodyPr>
            <a:lstStyle/>
            <a:p>
              <a:pPr defTabSz="914400">
                <a:defRPr sz="3600">
                  <a:solidFill>
                    <a:srgbClr val="FFFFFF"/>
                  </a:solidFill>
                  <a:latin typeface="Calibri"/>
                  <a:ea typeface="Calibri"/>
                  <a:cs typeface="Calibri"/>
                  <a:sym typeface="Calibri"/>
                </a:defRPr>
              </a:pPr>
            </a:p>
          </p:txBody>
        </p:sp>
      </p:grpSp>
      <p:pic>
        <p:nvPicPr>
          <p:cNvPr id="190" name="Picture 7" descr="Picture 7"/>
          <p:cNvPicPr>
            <a:picLocks noChangeAspect="1"/>
          </p:cNvPicPr>
          <p:nvPr/>
        </p:nvPicPr>
        <p:blipFill>
          <a:blip r:embed="rId2">
            <a:extLst/>
          </a:blip>
          <a:srcRect l="0" t="11453" r="71561" b="53823"/>
          <a:stretch>
            <a:fillRect/>
          </a:stretch>
        </p:blipFill>
        <p:spPr>
          <a:xfrm>
            <a:off x="3048000" y="8953209"/>
            <a:ext cx="5047994" cy="4762791"/>
          </a:xfrm>
          <a:prstGeom prst="rect">
            <a:avLst/>
          </a:prstGeom>
          <a:ln w="12700">
            <a:miter lim="400000"/>
          </a:ln>
        </p:spPr>
      </p:pic>
      <p:sp>
        <p:nvSpPr>
          <p:cNvPr id="191" name="TextBox 8"/>
          <p:cNvSpPr txBox="1"/>
          <p:nvPr/>
        </p:nvSpPr>
        <p:spPr>
          <a:xfrm>
            <a:off x="3365510" y="7587029"/>
            <a:ext cx="6149615" cy="1199576"/>
          </a:xfrm>
          <a:prstGeom prst="rect">
            <a:avLst/>
          </a:prstGeom>
          <a:ln w="12700">
            <a:miter lim="400000"/>
          </a:ln>
          <a:extLst>
            <a:ext uri="{C572A759-6A51-4108-AA02-DFA0A04FC94B}">
              <ma14:wrappingTextBoxFlag xmlns:ma14="http://schemas.microsoft.com/office/mac/drawingml/2011/main" val="1"/>
            </a:ext>
          </a:extLst>
        </p:spPr>
        <p:txBody>
          <a:bodyPr tIns="91439" bIns="91439">
            <a:spAutoFit/>
          </a:bodyPr>
          <a:lstStyle/>
          <a:p>
            <a:pPr algn="l" defTabSz="914400">
              <a:defRPr b="1" sz="3600">
                <a:solidFill>
                  <a:srgbClr val="000000"/>
                </a:solidFill>
                <a:latin typeface="Calibri"/>
                <a:ea typeface="Calibri"/>
                <a:cs typeface="Calibri"/>
                <a:sym typeface="Calibri"/>
              </a:defRPr>
            </a:pPr>
            <a:r>
              <a:t>Population Density </a:t>
            </a:r>
          </a:p>
          <a:p>
            <a:pPr algn="l" defTabSz="914400">
              <a:defRPr b="1" sz="3600">
                <a:solidFill>
                  <a:srgbClr val="000000"/>
                </a:solidFill>
                <a:latin typeface="Calibri"/>
                <a:ea typeface="Calibri"/>
                <a:cs typeface="Calibri"/>
                <a:sym typeface="Calibri"/>
              </a:defRPr>
            </a:pPr>
            <a:r>
              <a:t>(people/km</a:t>
            </a:r>
            <a:r>
              <a:rPr baseline="31000"/>
              <a:t>2</a:t>
            </a:r>
            <a:r>
              <a:t>)</a:t>
            </a:r>
          </a:p>
        </p:txBody>
      </p:sp>
      <p:grpSp>
        <p:nvGrpSpPr>
          <p:cNvPr id="200" name="Group 22"/>
          <p:cNvGrpSpPr/>
          <p:nvPr/>
        </p:nvGrpSpPr>
        <p:grpSpPr>
          <a:xfrm>
            <a:off x="6795485" y="12779998"/>
            <a:ext cx="5439278" cy="725107"/>
            <a:chOff x="0" y="0"/>
            <a:chExt cx="5439276" cy="725106"/>
          </a:xfrm>
        </p:grpSpPr>
        <p:grpSp>
          <p:nvGrpSpPr>
            <p:cNvPr id="198" name="Group 20"/>
            <p:cNvGrpSpPr/>
            <p:nvPr/>
          </p:nvGrpSpPr>
          <p:grpSpPr>
            <a:xfrm>
              <a:off x="232642" y="437013"/>
              <a:ext cx="3954629" cy="288093"/>
              <a:chOff x="0" y="0"/>
              <a:chExt cx="3954627" cy="288092"/>
            </a:xfrm>
          </p:grpSpPr>
          <p:sp>
            <p:nvSpPr>
              <p:cNvPr id="192" name="Straight Connector 13"/>
              <p:cNvSpPr/>
              <p:nvPr/>
            </p:nvSpPr>
            <p:spPr>
              <a:xfrm flipV="1">
                <a:off x="0" y="254668"/>
                <a:ext cx="3954628" cy="16713"/>
              </a:xfrm>
              <a:prstGeom prst="line">
                <a:avLst/>
              </a:prstGeom>
              <a:noFill/>
              <a:ln w="76200" cap="flat">
                <a:solidFill>
                  <a:srgbClr val="000000"/>
                </a:solidFill>
                <a:prstDash val="solid"/>
                <a:round/>
              </a:ln>
              <a:effectLst/>
            </p:spPr>
            <p:txBody>
              <a:bodyPr wrap="square" lIns="91439" tIns="91439" rIns="91439" bIns="91439" numCol="1" anchor="t">
                <a:noAutofit/>
              </a:bodyPr>
              <a:lstStyle/>
              <a:p>
                <a:pPr algn="l" defTabSz="914400">
                  <a:defRPr sz="3600">
                    <a:solidFill>
                      <a:srgbClr val="000000"/>
                    </a:solidFill>
                    <a:latin typeface="Calibri"/>
                    <a:ea typeface="Calibri"/>
                    <a:cs typeface="Calibri"/>
                    <a:sym typeface="Calibri"/>
                  </a:defRPr>
                </a:pPr>
              </a:p>
            </p:txBody>
          </p:sp>
          <p:sp>
            <p:nvSpPr>
              <p:cNvPr id="193" name="Straight Connector 14"/>
              <p:cNvSpPr/>
              <p:nvPr/>
            </p:nvSpPr>
            <p:spPr>
              <a:xfrm flipV="1">
                <a:off x="2970413" y="0"/>
                <a:ext cx="1" cy="254669"/>
              </a:xfrm>
              <a:prstGeom prst="line">
                <a:avLst/>
              </a:prstGeom>
              <a:noFill/>
              <a:ln w="76200" cap="flat">
                <a:solidFill>
                  <a:srgbClr val="000000"/>
                </a:solidFill>
                <a:prstDash val="solid"/>
                <a:round/>
              </a:ln>
              <a:effectLst/>
            </p:spPr>
            <p:txBody>
              <a:bodyPr wrap="square" lIns="91439" tIns="91439" rIns="91439" bIns="91439" numCol="1" anchor="t">
                <a:noAutofit/>
              </a:bodyPr>
              <a:lstStyle/>
              <a:p>
                <a:pPr algn="l" defTabSz="914400">
                  <a:defRPr sz="3600">
                    <a:solidFill>
                      <a:srgbClr val="000000"/>
                    </a:solidFill>
                    <a:latin typeface="Calibri"/>
                    <a:ea typeface="Calibri"/>
                    <a:cs typeface="Calibri"/>
                    <a:sym typeface="Calibri"/>
                  </a:defRPr>
                </a:pPr>
              </a:p>
            </p:txBody>
          </p:sp>
          <p:sp>
            <p:nvSpPr>
              <p:cNvPr id="194" name="Straight Connector 16"/>
              <p:cNvSpPr/>
              <p:nvPr/>
            </p:nvSpPr>
            <p:spPr>
              <a:xfrm flipV="1">
                <a:off x="3921207" y="16712"/>
                <a:ext cx="1" cy="254669"/>
              </a:xfrm>
              <a:prstGeom prst="line">
                <a:avLst/>
              </a:prstGeom>
              <a:noFill/>
              <a:ln w="76200" cap="flat">
                <a:solidFill>
                  <a:srgbClr val="000000"/>
                </a:solidFill>
                <a:prstDash val="solid"/>
                <a:round/>
              </a:ln>
              <a:effectLst/>
            </p:spPr>
            <p:txBody>
              <a:bodyPr wrap="square" lIns="91439" tIns="91439" rIns="91439" bIns="91439" numCol="1" anchor="t">
                <a:noAutofit/>
              </a:bodyPr>
              <a:lstStyle/>
              <a:p>
                <a:pPr algn="l" defTabSz="914400">
                  <a:defRPr sz="3600">
                    <a:solidFill>
                      <a:srgbClr val="000000"/>
                    </a:solidFill>
                    <a:latin typeface="Calibri"/>
                    <a:ea typeface="Calibri"/>
                    <a:cs typeface="Calibri"/>
                    <a:sym typeface="Calibri"/>
                  </a:defRPr>
                </a:pPr>
              </a:p>
            </p:txBody>
          </p:sp>
          <p:sp>
            <p:nvSpPr>
              <p:cNvPr id="195" name="Straight Connector 17"/>
              <p:cNvSpPr/>
              <p:nvPr/>
            </p:nvSpPr>
            <p:spPr>
              <a:xfrm flipV="1">
                <a:off x="1977313" y="0"/>
                <a:ext cx="1" cy="254669"/>
              </a:xfrm>
              <a:prstGeom prst="line">
                <a:avLst/>
              </a:prstGeom>
              <a:noFill/>
              <a:ln w="76200" cap="flat">
                <a:solidFill>
                  <a:srgbClr val="000000"/>
                </a:solidFill>
                <a:prstDash val="solid"/>
                <a:round/>
              </a:ln>
              <a:effectLst/>
            </p:spPr>
            <p:txBody>
              <a:bodyPr wrap="square" lIns="91439" tIns="91439" rIns="91439" bIns="91439" numCol="1" anchor="t">
                <a:noAutofit/>
              </a:bodyPr>
              <a:lstStyle/>
              <a:p>
                <a:pPr algn="l" defTabSz="914400">
                  <a:defRPr sz="3600">
                    <a:solidFill>
                      <a:srgbClr val="000000"/>
                    </a:solidFill>
                    <a:latin typeface="Calibri"/>
                    <a:ea typeface="Calibri"/>
                    <a:cs typeface="Calibri"/>
                    <a:sym typeface="Calibri"/>
                  </a:defRPr>
                </a:pPr>
              </a:p>
            </p:txBody>
          </p:sp>
          <p:sp>
            <p:nvSpPr>
              <p:cNvPr id="196" name="Straight Connector 18"/>
              <p:cNvSpPr/>
              <p:nvPr/>
            </p:nvSpPr>
            <p:spPr>
              <a:xfrm flipV="1">
                <a:off x="35879" y="33424"/>
                <a:ext cx="1" cy="254669"/>
              </a:xfrm>
              <a:prstGeom prst="line">
                <a:avLst/>
              </a:prstGeom>
              <a:noFill/>
              <a:ln w="76200" cap="flat">
                <a:solidFill>
                  <a:srgbClr val="000000"/>
                </a:solidFill>
                <a:prstDash val="solid"/>
                <a:round/>
              </a:ln>
              <a:effectLst/>
            </p:spPr>
            <p:txBody>
              <a:bodyPr wrap="square" lIns="91439" tIns="91439" rIns="91439" bIns="91439" numCol="1" anchor="t">
                <a:noAutofit/>
              </a:bodyPr>
              <a:lstStyle/>
              <a:p>
                <a:pPr algn="l" defTabSz="914400">
                  <a:defRPr sz="3600">
                    <a:solidFill>
                      <a:srgbClr val="000000"/>
                    </a:solidFill>
                    <a:latin typeface="Calibri"/>
                    <a:ea typeface="Calibri"/>
                    <a:cs typeface="Calibri"/>
                    <a:sym typeface="Calibri"/>
                  </a:defRPr>
                </a:pPr>
              </a:p>
            </p:txBody>
          </p:sp>
          <p:sp>
            <p:nvSpPr>
              <p:cNvPr id="197" name="Straight Connector 19"/>
              <p:cNvSpPr/>
              <p:nvPr/>
            </p:nvSpPr>
            <p:spPr>
              <a:xfrm flipV="1">
                <a:off x="1002527" y="0"/>
                <a:ext cx="1" cy="254669"/>
              </a:xfrm>
              <a:prstGeom prst="line">
                <a:avLst/>
              </a:prstGeom>
              <a:noFill/>
              <a:ln w="76200" cap="flat">
                <a:solidFill>
                  <a:srgbClr val="000000"/>
                </a:solidFill>
                <a:prstDash val="solid"/>
                <a:round/>
              </a:ln>
              <a:effectLst/>
            </p:spPr>
            <p:txBody>
              <a:bodyPr wrap="square" lIns="91439" tIns="91439" rIns="91439" bIns="91439" numCol="1" anchor="t">
                <a:noAutofit/>
              </a:bodyPr>
              <a:lstStyle/>
              <a:p>
                <a:pPr algn="l" defTabSz="914400">
                  <a:defRPr sz="3600">
                    <a:solidFill>
                      <a:srgbClr val="000000"/>
                    </a:solidFill>
                    <a:latin typeface="Calibri"/>
                    <a:ea typeface="Calibri"/>
                    <a:cs typeface="Calibri"/>
                    <a:sym typeface="Calibri"/>
                  </a:defRPr>
                </a:pPr>
              </a:p>
            </p:txBody>
          </p:sp>
        </p:grpSp>
        <p:sp>
          <p:nvSpPr>
            <p:cNvPr id="199" name="TextBox 21"/>
            <p:cNvSpPr txBox="1"/>
            <p:nvPr/>
          </p:nvSpPr>
          <p:spPr>
            <a:xfrm>
              <a:off x="-1" y="-1"/>
              <a:ext cx="5439278" cy="48391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91439" tIns="91439" rIns="91439" bIns="91439" numCol="1" anchor="t">
              <a:spAutoFit/>
            </a:bodyPr>
            <a:lstStyle>
              <a:lvl1pPr algn="l" defTabSz="914400">
                <a:defRPr>
                  <a:solidFill>
                    <a:srgbClr val="000000"/>
                  </a:solidFill>
                  <a:latin typeface="Calibri"/>
                  <a:ea typeface="Calibri"/>
                  <a:cs typeface="Calibri"/>
                  <a:sym typeface="Calibri"/>
                </a:defRPr>
              </a:lvl1pPr>
            </a:lstStyle>
            <a:p>
              <a:pPr/>
              <a:r>
                <a:t>0         300        600        900     1200 km</a:t>
              </a:r>
            </a:p>
          </p:txBody>
        </p:sp>
      </p:gr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2" name="Picture 3" descr="Picture 3"/>
          <p:cNvPicPr>
            <a:picLocks noChangeAspect="1"/>
          </p:cNvPicPr>
          <p:nvPr/>
        </p:nvPicPr>
        <p:blipFill>
          <a:blip r:embed="rId2">
            <a:extLst/>
          </a:blip>
          <a:srcRect l="5075" t="38562" r="5267" b="17211"/>
          <a:stretch>
            <a:fillRect/>
          </a:stretch>
        </p:blipFill>
        <p:spPr>
          <a:xfrm>
            <a:off x="3047998" y="-3"/>
            <a:ext cx="12968945" cy="8278919"/>
          </a:xfrm>
          <a:prstGeom prst="rect">
            <a:avLst/>
          </a:prstGeom>
          <a:ln w="12700">
            <a:miter lim="400000"/>
          </a:ln>
        </p:spPr>
      </p:pic>
      <p:pic>
        <p:nvPicPr>
          <p:cNvPr id="203" name="Picture 6" descr="Picture 6"/>
          <p:cNvPicPr>
            <a:picLocks noChangeAspect="1"/>
          </p:cNvPicPr>
          <p:nvPr/>
        </p:nvPicPr>
        <p:blipFill>
          <a:blip r:embed="rId3">
            <a:extLst/>
          </a:blip>
          <a:srcRect l="0" t="11453" r="71561" b="53823"/>
          <a:stretch>
            <a:fillRect/>
          </a:stretch>
        </p:blipFill>
        <p:spPr>
          <a:xfrm>
            <a:off x="3048000" y="8953209"/>
            <a:ext cx="5047994" cy="4762791"/>
          </a:xfrm>
          <a:prstGeom prst="rect">
            <a:avLst/>
          </a:prstGeom>
          <a:ln w="12700">
            <a:miter lim="400000"/>
          </a:ln>
        </p:spPr>
      </p:pic>
      <p:sp>
        <p:nvSpPr>
          <p:cNvPr id="204" name="TextBox 7"/>
          <p:cNvSpPr txBox="1"/>
          <p:nvPr/>
        </p:nvSpPr>
        <p:spPr>
          <a:xfrm>
            <a:off x="3365510" y="7587029"/>
            <a:ext cx="6149615" cy="1199576"/>
          </a:xfrm>
          <a:prstGeom prst="rect">
            <a:avLst/>
          </a:prstGeom>
          <a:ln w="12700">
            <a:miter lim="400000"/>
          </a:ln>
          <a:extLst>
            <a:ext uri="{C572A759-6A51-4108-AA02-DFA0A04FC94B}">
              <ma14:wrappingTextBoxFlag xmlns:ma14="http://schemas.microsoft.com/office/mac/drawingml/2011/main" val="1"/>
            </a:ext>
          </a:extLst>
        </p:spPr>
        <p:txBody>
          <a:bodyPr tIns="91439" bIns="91439">
            <a:spAutoFit/>
          </a:bodyPr>
          <a:lstStyle/>
          <a:p>
            <a:pPr algn="l" defTabSz="914400">
              <a:defRPr b="1" sz="3600">
                <a:solidFill>
                  <a:srgbClr val="000000"/>
                </a:solidFill>
                <a:latin typeface="Calibri"/>
                <a:ea typeface="Calibri"/>
                <a:cs typeface="Calibri"/>
                <a:sym typeface="Calibri"/>
              </a:defRPr>
            </a:pPr>
            <a:r>
              <a:t>Population Density </a:t>
            </a:r>
          </a:p>
          <a:p>
            <a:pPr algn="l" defTabSz="914400">
              <a:defRPr b="1" sz="3600">
                <a:solidFill>
                  <a:srgbClr val="000000"/>
                </a:solidFill>
                <a:latin typeface="Calibri"/>
                <a:ea typeface="Calibri"/>
                <a:cs typeface="Calibri"/>
                <a:sym typeface="Calibri"/>
              </a:defRPr>
            </a:pPr>
            <a:r>
              <a:t>(people/km</a:t>
            </a:r>
            <a:r>
              <a:rPr baseline="31000"/>
              <a:t>2</a:t>
            </a:r>
            <a:r>
              <a:t>)</a:t>
            </a:r>
          </a:p>
        </p:txBody>
      </p:sp>
      <p:grpSp>
        <p:nvGrpSpPr>
          <p:cNvPr id="208" name="Group 10"/>
          <p:cNvGrpSpPr/>
          <p:nvPr/>
        </p:nvGrpSpPr>
        <p:grpSpPr>
          <a:xfrm>
            <a:off x="8845177" y="7536743"/>
            <a:ext cx="12490825" cy="6179258"/>
            <a:chOff x="0" y="0"/>
            <a:chExt cx="12490824" cy="6179256"/>
          </a:xfrm>
        </p:grpSpPr>
        <p:pic>
          <p:nvPicPr>
            <p:cNvPr id="205" name="Picture 5" descr="Picture 5"/>
            <p:cNvPicPr>
              <a:picLocks noChangeAspect="1"/>
            </p:cNvPicPr>
            <p:nvPr/>
          </p:nvPicPr>
          <p:blipFill>
            <a:blip r:embed="rId4">
              <a:extLst/>
            </a:blip>
            <a:srcRect l="2525" t="31590" r="2021" b="7406"/>
            <a:stretch>
              <a:fillRect/>
            </a:stretch>
          </p:blipFill>
          <p:spPr>
            <a:xfrm>
              <a:off x="-1" y="10948"/>
              <a:ext cx="12490825" cy="6168309"/>
            </a:xfrm>
            <a:prstGeom prst="rect">
              <a:avLst/>
            </a:prstGeom>
            <a:ln w="12700" cap="flat">
              <a:noFill/>
              <a:miter lim="400000"/>
            </a:ln>
            <a:effectLst/>
          </p:spPr>
        </p:pic>
        <p:sp>
          <p:nvSpPr>
            <p:cNvPr id="206" name="Rectangle 8"/>
            <p:cNvSpPr/>
            <p:nvPr/>
          </p:nvSpPr>
          <p:spPr>
            <a:xfrm>
              <a:off x="1" y="0"/>
              <a:ext cx="1516381" cy="1405519"/>
            </a:xfrm>
            <a:prstGeom prst="rect">
              <a:avLst/>
            </a:prstGeom>
            <a:solidFill>
              <a:srgbClr val="DADADA"/>
            </a:solidFill>
            <a:ln w="12700" cap="flat">
              <a:noFill/>
              <a:miter lim="400000"/>
            </a:ln>
            <a:effectLst/>
          </p:spPr>
          <p:txBody>
            <a:bodyPr wrap="square" lIns="91439" tIns="91439" rIns="91439" bIns="91439" numCol="1" anchor="ctr">
              <a:noAutofit/>
            </a:bodyPr>
            <a:lstStyle/>
            <a:p>
              <a:pPr defTabSz="914400">
                <a:defRPr sz="3600">
                  <a:solidFill>
                    <a:srgbClr val="FFFFFF"/>
                  </a:solidFill>
                  <a:latin typeface="Calibri"/>
                  <a:ea typeface="Calibri"/>
                  <a:cs typeface="Calibri"/>
                  <a:sym typeface="Calibri"/>
                </a:defRPr>
              </a:pPr>
            </a:p>
          </p:txBody>
        </p:sp>
        <p:sp>
          <p:nvSpPr>
            <p:cNvPr id="207" name="Rectangle 9"/>
            <p:cNvSpPr/>
            <p:nvPr/>
          </p:nvSpPr>
          <p:spPr>
            <a:xfrm>
              <a:off x="1352153" y="10948"/>
              <a:ext cx="744495" cy="959459"/>
            </a:xfrm>
            <a:prstGeom prst="rect">
              <a:avLst/>
            </a:prstGeom>
            <a:solidFill>
              <a:srgbClr val="DADADA"/>
            </a:solidFill>
            <a:ln w="12700" cap="flat">
              <a:noFill/>
              <a:miter lim="400000"/>
            </a:ln>
            <a:effectLst/>
          </p:spPr>
          <p:txBody>
            <a:bodyPr wrap="square" lIns="91439" tIns="91439" rIns="91439" bIns="91439" numCol="1" anchor="ctr">
              <a:noAutofit/>
            </a:bodyPr>
            <a:lstStyle/>
            <a:p>
              <a:pPr defTabSz="914400">
                <a:defRPr sz="3600">
                  <a:solidFill>
                    <a:srgbClr val="FFFFFF"/>
                  </a:solidFill>
                  <a:latin typeface="Calibri"/>
                  <a:ea typeface="Calibri"/>
                  <a:cs typeface="Calibri"/>
                  <a:sym typeface="Calibri"/>
                </a:defRPr>
              </a:pPr>
            </a:p>
          </p:txBody>
        </p:sp>
      </p:grpSp>
      <p:sp>
        <p:nvSpPr>
          <p:cNvPr id="209" name="TextBox 11"/>
          <p:cNvSpPr txBox="1"/>
          <p:nvPr/>
        </p:nvSpPr>
        <p:spPr>
          <a:xfrm>
            <a:off x="13142996" y="0"/>
            <a:ext cx="2873947" cy="797640"/>
          </a:xfrm>
          <a:prstGeom prst="rect">
            <a:avLst/>
          </a:prstGeom>
          <a:ln w="12700">
            <a:miter lim="400000"/>
          </a:ln>
          <a:extLst>
            <a:ext uri="{C572A759-6A51-4108-AA02-DFA0A04FC94B}">
              <ma14:wrappingTextBoxFlag xmlns:ma14="http://schemas.microsoft.com/office/mac/drawingml/2011/main" val="1"/>
            </a:ext>
          </a:extLst>
        </p:spPr>
        <p:txBody>
          <a:bodyPr tIns="91439" bIns="91439">
            <a:spAutoFit/>
          </a:bodyPr>
          <a:lstStyle>
            <a:lvl1pPr algn="l" defTabSz="914400">
              <a:defRPr sz="4800">
                <a:solidFill>
                  <a:srgbClr val="000000"/>
                </a:solidFill>
                <a:latin typeface="Calibri"/>
                <a:ea typeface="Calibri"/>
                <a:cs typeface="Calibri"/>
                <a:sym typeface="Calibri"/>
              </a:defRPr>
            </a:lvl1pPr>
          </a:lstStyle>
          <a:p>
            <a:pPr/>
            <a:r>
              <a:t>Sao Paulo</a:t>
            </a:r>
          </a:p>
        </p:txBody>
      </p:sp>
      <p:sp>
        <p:nvSpPr>
          <p:cNvPr id="210" name="TextBox 12"/>
          <p:cNvSpPr txBox="1"/>
          <p:nvPr/>
        </p:nvSpPr>
        <p:spPr>
          <a:xfrm>
            <a:off x="8845177" y="7587029"/>
            <a:ext cx="5063673" cy="797641"/>
          </a:xfrm>
          <a:prstGeom prst="rect">
            <a:avLst/>
          </a:prstGeom>
          <a:ln w="12700">
            <a:miter lim="400000"/>
          </a:ln>
          <a:extLst>
            <a:ext uri="{C572A759-6A51-4108-AA02-DFA0A04FC94B}">
              <ma14:wrappingTextBoxFlag xmlns:ma14="http://schemas.microsoft.com/office/mac/drawingml/2011/main" val="1"/>
            </a:ext>
          </a:extLst>
        </p:spPr>
        <p:txBody>
          <a:bodyPr tIns="91439" bIns="91439">
            <a:spAutoFit/>
          </a:bodyPr>
          <a:lstStyle>
            <a:lvl1pPr algn="l" defTabSz="914400">
              <a:defRPr sz="4800">
                <a:solidFill>
                  <a:srgbClr val="000000"/>
                </a:solidFill>
                <a:latin typeface="Calibri"/>
                <a:ea typeface="Calibri"/>
                <a:cs typeface="Calibri"/>
                <a:sym typeface="Calibri"/>
              </a:defRPr>
            </a:lvl1pPr>
          </a:lstStyle>
          <a:p>
            <a:pPr/>
            <a:r>
              <a:t>Rio de Janeiro</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2" name="Picture 3" descr="Picture 3"/>
          <p:cNvPicPr>
            <a:picLocks noChangeAspect="1"/>
          </p:cNvPicPr>
          <p:nvPr/>
        </p:nvPicPr>
        <p:blipFill>
          <a:blip r:embed="rId2">
            <a:extLst/>
          </a:blip>
          <a:srcRect l="0" t="0" r="12673" b="0"/>
          <a:stretch>
            <a:fillRect/>
          </a:stretch>
        </p:blipFill>
        <p:spPr>
          <a:xfrm>
            <a:off x="3048002" y="17779"/>
            <a:ext cx="16930546" cy="13716001"/>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4" name="Picture 3" descr="Picture 3"/>
          <p:cNvPicPr>
            <a:picLocks noChangeAspect="1"/>
          </p:cNvPicPr>
          <p:nvPr/>
        </p:nvPicPr>
        <p:blipFill>
          <a:blip r:embed="rId3">
            <a:extLst/>
          </a:blip>
          <a:stretch>
            <a:fillRect/>
          </a:stretch>
        </p:blipFill>
        <p:spPr>
          <a:xfrm>
            <a:off x="3048000" y="0"/>
            <a:ext cx="18288000" cy="12930717"/>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18" name="Picture 4" descr="Picture 4"/>
          <p:cNvPicPr>
            <a:picLocks noChangeAspect="1"/>
          </p:cNvPicPr>
          <p:nvPr/>
        </p:nvPicPr>
        <p:blipFill>
          <a:blip r:embed="rId2">
            <a:extLst/>
          </a:blip>
          <a:srcRect l="8506" t="36304" r="5636" b="0"/>
          <a:stretch>
            <a:fillRect/>
          </a:stretch>
        </p:blipFill>
        <p:spPr>
          <a:xfrm>
            <a:off x="9773371" y="692674"/>
            <a:ext cx="11562629" cy="9000876"/>
          </a:xfrm>
          <a:prstGeom prst="rect">
            <a:avLst/>
          </a:prstGeom>
          <a:ln w="12700">
            <a:miter lim="400000"/>
          </a:ln>
        </p:spPr>
      </p:pic>
      <p:sp>
        <p:nvSpPr>
          <p:cNvPr id="219" name="TextBox 8"/>
          <p:cNvSpPr txBox="1"/>
          <p:nvPr/>
        </p:nvSpPr>
        <p:spPr>
          <a:xfrm>
            <a:off x="3378663" y="305180"/>
            <a:ext cx="8287665" cy="1984693"/>
          </a:xfrm>
          <a:prstGeom prst="rect">
            <a:avLst/>
          </a:prstGeom>
          <a:ln w="12700">
            <a:miter lim="400000"/>
          </a:ln>
          <a:extLst>
            <a:ext uri="{C572A759-6A51-4108-AA02-DFA0A04FC94B}">
              <ma14:wrappingTextBoxFlag xmlns:ma14="http://schemas.microsoft.com/office/mac/drawingml/2011/main" val="1"/>
            </a:ext>
          </a:extLst>
        </p:spPr>
        <p:txBody>
          <a:bodyPr tIns="91439" bIns="91439">
            <a:spAutoFit/>
          </a:bodyPr>
          <a:lstStyle>
            <a:lvl1pPr algn="l" defTabSz="914400">
              <a:defRPr sz="6400">
                <a:solidFill>
                  <a:srgbClr val="000000"/>
                </a:solidFill>
                <a:latin typeface="Calibri"/>
                <a:ea typeface="Calibri"/>
                <a:cs typeface="Calibri"/>
                <a:sym typeface="Calibri"/>
              </a:defRPr>
            </a:lvl1pPr>
          </a:lstStyle>
          <a:p>
            <a:pPr/>
            <a:r>
              <a:t>Self Identified Development Priorities</a:t>
            </a:r>
          </a:p>
        </p:txBody>
      </p:sp>
      <p:grpSp>
        <p:nvGrpSpPr>
          <p:cNvPr id="223" name="Group 11"/>
          <p:cNvGrpSpPr/>
          <p:nvPr/>
        </p:nvGrpSpPr>
        <p:grpSpPr>
          <a:xfrm>
            <a:off x="3047999" y="4357527"/>
            <a:ext cx="6591701" cy="3208613"/>
            <a:chOff x="0" y="0"/>
            <a:chExt cx="6591700" cy="3208611"/>
          </a:xfrm>
        </p:grpSpPr>
        <p:pic>
          <p:nvPicPr>
            <p:cNvPr id="220" name="Picture 7" descr="Picture 7"/>
            <p:cNvPicPr>
              <a:picLocks noChangeAspect="1"/>
            </p:cNvPicPr>
            <p:nvPr/>
          </p:nvPicPr>
          <p:blipFill>
            <a:blip r:embed="rId2">
              <a:extLst/>
            </a:blip>
            <a:srcRect l="0" t="11247" r="76219" b="73739"/>
            <a:stretch>
              <a:fillRect/>
            </a:stretch>
          </p:blipFill>
          <p:spPr>
            <a:xfrm>
              <a:off x="-1" y="0"/>
              <a:ext cx="2573187" cy="1704579"/>
            </a:xfrm>
            <a:prstGeom prst="rect">
              <a:avLst/>
            </a:prstGeom>
            <a:ln w="12700" cap="flat">
              <a:noFill/>
              <a:miter lim="400000"/>
            </a:ln>
            <a:effectLst/>
          </p:spPr>
        </p:pic>
        <p:pic>
          <p:nvPicPr>
            <p:cNvPr id="221" name="Picture 9" descr="Picture 9"/>
            <p:cNvPicPr>
              <a:picLocks noChangeAspect="1"/>
            </p:cNvPicPr>
            <p:nvPr/>
          </p:nvPicPr>
          <p:blipFill>
            <a:blip r:embed="rId2">
              <a:extLst/>
            </a:blip>
            <a:srcRect l="45709" t="11247" r="0" b="73739"/>
            <a:stretch>
              <a:fillRect/>
            </a:stretch>
          </p:blipFill>
          <p:spPr>
            <a:xfrm>
              <a:off x="717163" y="1504034"/>
              <a:ext cx="5874537" cy="1704579"/>
            </a:xfrm>
            <a:prstGeom prst="rect">
              <a:avLst/>
            </a:prstGeom>
            <a:ln w="12700" cap="flat">
              <a:noFill/>
              <a:miter lim="400000"/>
            </a:ln>
            <a:effectLst/>
          </p:spPr>
        </p:pic>
        <p:pic>
          <p:nvPicPr>
            <p:cNvPr id="222" name="Picture 10" descr="Picture 10"/>
            <p:cNvPicPr>
              <a:picLocks noChangeAspect="1"/>
            </p:cNvPicPr>
            <p:nvPr/>
          </p:nvPicPr>
          <p:blipFill>
            <a:blip r:embed="rId2">
              <a:extLst/>
            </a:blip>
            <a:srcRect l="23813" t="11247" r="54290" b="73739"/>
            <a:stretch>
              <a:fillRect/>
            </a:stretch>
          </p:blipFill>
          <p:spPr>
            <a:xfrm>
              <a:off x="3341797" y="0"/>
              <a:ext cx="2369163" cy="1704579"/>
            </a:xfrm>
            <a:prstGeom prst="rect">
              <a:avLst/>
            </a:prstGeom>
            <a:ln w="12700" cap="flat">
              <a:noFill/>
              <a:miter lim="400000"/>
            </a:ln>
            <a:effectLst/>
          </p:spPr>
        </p:pic>
      </p:gr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25" name="Picture 4" descr="Picture 4"/>
          <p:cNvPicPr>
            <a:picLocks noChangeAspect="1"/>
          </p:cNvPicPr>
          <p:nvPr/>
        </p:nvPicPr>
        <p:blipFill>
          <a:blip r:embed="rId2">
            <a:extLst/>
          </a:blip>
          <a:srcRect l="8506" t="36304" r="5636" b="0"/>
          <a:stretch>
            <a:fillRect/>
          </a:stretch>
        </p:blipFill>
        <p:spPr>
          <a:xfrm>
            <a:off x="9773371" y="692674"/>
            <a:ext cx="11562629" cy="9000876"/>
          </a:xfrm>
          <a:prstGeom prst="rect">
            <a:avLst/>
          </a:prstGeom>
          <a:ln w="12700">
            <a:miter lim="400000"/>
          </a:ln>
        </p:spPr>
      </p:pic>
      <p:sp>
        <p:nvSpPr>
          <p:cNvPr id="226" name="TextBox 8"/>
          <p:cNvSpPr txBox="1"/>
          <p:nvPr/>
        </p:nvSpPr>
        <p:spPr>
          <a:xfrm>
            <a:off x="3378663" y="305180"/>
            <a:ext cx="8287665" cy="1984693"/>
          </a:xfrm>
          <a:prstGeom prst="rect">
            <a:avLst/>
          </a:prstGeom>
          <a:ln w="12700">
            <a:miter lim="400000"/>
          </a:ln>
          <a:extLst>
            <a:ext uri="{C572A759-6A51-4108-AA02-DFA0A04FC94B}">
              <ma14:wrappingTextBoxFlag xmlns:ma14="http://schemas.microsoft.com/office/mac/drawingml/2011/main" val="1"/>
            </a:ext>
          </a:extLst>
        </p:spPr>
        <p:txBody>
          <a:bodyPr tIns="91439" bIns="91439">
            <a:spAutoFit/>
          </a:bodyPr>
          <a:lstStyle>
            <a:lvl1pPr algn="l" defTabSz="914400">
              <a:defRPr sz="6400">
                <a:solidFill>
                  <a:srgbClr val="000000"/>
                </a:solidFill>
                <a:latin typeface="Calibri"/>
                <a:ea typeface="Calibri"/>
                <a:cs typeface="Calibri"/>
                <a:sym typeface="Calibri"/>
              </a:defRPr>
            </a:lvl1pPr>
          </a:lstStyle>
          <a:p>
            <a:pPr/>
            <a:r>
              <a:t>Self Identified Development Priorities</a:t>
            </a:r>
          </a:p>
        </p:txBody>
      </p:sp>
      <p:grpSp>
        <p:nvGrpSpPr>
          <p:cNvPr id="230" name="Group 11"/>
          <p:cNvGrpSpPr/>
          <p:nvPr/>
        </p:nvGrpSpPr>
        <p:grpSpPr>
          <a:xfrm>
            <a:off x="3047999" y="4357527"/>
            <a:ext cx="6591701" cy="3208613"/>
            <a:chOff x="0" y="0"/>
            <a:chExt cx="6591700" cy="3208611"/>
          </a:xfrm>
        </p:grpSpPr>
        <p:pic>
          <p:nvPicPr>
            <p:cNvPr id="227" name="Picture 7" descr="Picture 7"/>
            <p:cNvPicPr>
              <a:picLocks noChangeAspect="1"/>
            </p:cNvPicPr>
            <p:nvPr/>
          </p:nvPicPr>
          <p:blipFill>
            <a:blip r:embed="rId2">
              <a:extLst/>
            </a:blip>
            <a:srcRect l="0" t="11247" r="76219" b="73739"/>
            <a:stretch>
              <a:fillRect/>
            </a:stretch>
          </p:blipFill>
          <p:spPr>
            <a:xfrm>
              <a:off x="-1" y="0"/>
              <a:ext cx="2573187" cy="1704579"/>
            </a:xfrm>
            <a:prstGeom prst="rect">
              <a:avLst/>
            </a:prstGeom>
            <a:ln w="12700" cap="flat">
              <a:noFill/>
              <a:miter lim="400000"/>
            </a:ln>
            <a:effectLst/>
          </p:spPr>
        </p:pic>
        <p:pic>
          <p:nvPicPr>
            <p:cNvPr id="228" name="Picture 9" descr="Picture 9"/>
            <p:cNvPicPr>
              <a:picLocks noChangeAspect="1"/>
            </p:cNvPicPr>
            <p:nvPr/>
          </p:nvPicPr>
          <p:blipFill>
            <a:blip r:embed="rId2">
              <a:extLst/>
            </a:blip>
            <a:srcRect l="45709" t="11247" r="0" b="73739"/>
            <a:stretch>
              <a:fillRect/>
            </a:stretch>
          </p:blipFill>
          <p:spPr>
            <a:xfrm>
              <a:off x="717163" y="1504034"/>
              <a:ext cx="5874537" cy="1704579"/>
            </a:xfrm>
            <a:prstGeom prst="rect">
              <a:avLst/>
            </a:prstGeom>
            <a:ln w="12700" cap="flat">
              <a:noFill/>
              <a:miter lim="400000"/>
            </a:ln>
            <a:effectLst/>
          </p:spPr>
        </p:pic>
        <p:pic>
          <p:nvPicPr>
            <p:cNvPr id="229" name="Picture 10" descr="Picture 10"/>
            <p:cNvPicPr>
              <a:picLocks noChangeAspect="1"/>
            </p:cNvPicPr>
            <p:nvPr/>
          </p:nvPicPr>
          <p:blipFill>
            <a:blip r:embed="rId2">
              <a:extLst/>
            </a:blip>
            <a:srcRect l="23813" t="11247" r="54290" b="73739"/>
            <a:stretch>
              <a:fillRect/>
            </a:stretch>
          </p:blipFill>
          <p:spPr>
            <a:xfrm>
              <a:off x="3341797" y="0"/>
              <a:ext cx="2369163" cy="1704579"/>
            </a:xfrm>
            <a:prstGeom prst="rect">
              <a:avLst/>
            </a:prstGeom>
            <a:ln w="12700" cap="flat">
              <a:noFill/>
              <a:miter lim="400000"/>
            </a:ln>
            <a:effectLst/>
          </p:spPr>
        </p:pic>
      </p:grpSp>
      <p:pic>
        <p:nvPicPr>
          <p:cNvPr id="231" name="Object 12" descr="Object 12"/>
          <p:cNvPicPr>
            <a:picLocks noChangeAspect="1"/>
          </p:cNvPicPr>
          <p:nvPr/>
        </p:nvPicPr>
        <p:blipFill>
          <a:blip r:embed="rId3">
            <a:extLst/>
          </a:blip>
          <a:stretch>
            <a:fillRect/>
          </a:stretch>
        </p:blipFill>
        <p:spPr>
          <a:xfrm>
            <a:off x="6245225" y="11585575"/>
            <a:ext cx="11210925" cy="981075"/>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33" name="Picture 6" descr="Picture 6"/>
          <p:cNvPicPr>
            <a:picLocks noChangeAspect="1"/>
          </p:cNvPicPr>
          <p:nvPr/>
        </p:nvPicPr>
        <p:blipFill>
          <a:blip r:embed="rId2">
            <a:extLst/>
          </a:blip>
          <a:stretch>
            <a:fillRect/>
          </a:stretch>
        </p:blipFill>
        <p:spPr>
          <a:xfrm>
            <a:off x="3048000" y="0"/>
            <a:ext cx="18288000" cy="12932834"/>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